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Montserrat"/>
      <p:regular r:id="rId33"/>
      <p:bold r:id="rId34"/>
      <p:italic r:id="rId35"/>
      <p:boldItalic r:id="rId36"/>
    </p:embeddedFont>
    <p:embeddedFont>
      <p:font typeface="Lato"/>
      <p:regular r:id="rId37"/>
      <p:bold r:id="rId38"/>
      <p:italic r:id="rId39"/>
      <p:boldItalic r:id="rId40"/>
    </p:embeddedFont>
    <p:embeddedFont>
      <p:font typeface="Fira Sans Condensed Medium"/>
      <p:regular r:id="rId41"/>
      <p:bold r:id="rId42"/>
      <p:italic r:id="rId43"/>
      <p:boldItalic r:id="rId44"/>
    </p:embeddedFont>
    <p:embeddedFont>
      <p:font typeface="Fira Sans Condensed ExtraBold"/>
      <p:bold r:id="rId45"/>
      <p:boldItalic r:id="rId46"/>
    </p:embeddedFont>
    <p:embeddedFont>
      <p:font typeface="Fira Sans Medium"/>
      <p:regular r:id="rId47"/>
      <p:bold r:id="rId48"/>
      <p:italic r:id="rId49"/>
      <p:boldItalic r:id="rId50"/>
    </p:embeddedFont>
    <p:embeddedFont>
      <p:font typeface="Fira Sans ExtraBold"/>
      <p:bold r:id="rId51"/>
      <p:boldItalic r:id="rId52"/>
    </p:embeddedFont>
    <p:embeddedFont>
      <p:font typeface="Fira Sans Condensed"/>
      <p:regular r:id="rId53"/>
      <p:bold r:id="rId54"/>
      <p:italic r:id="rId55"/>
      <p:boldItalic r:id="rId56"/>
    </p:embeddedFont>
    <p:embeddedFont>
      <p:font typeface="Fira Sans"/>
      <p:regular r:id="rId57"/>
      <p:bold r:id="rId58"/>
      <p:italic r:id="rId59"/>
      <p:boldItalic r:id="rId60"/>
    </p:embeddedFont>
    <p:embeddedFont>
      <p:font typeface="Fira Sans Extra Condensed"/>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4D30E6-37F8-4319-987F-B0F525CFF63E}">
  <a:tblStyle styleId="{A24D30E6-37F8-4319-987F-B0F525CFF6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42" Type="http://schemas.openxmlformats.org/officeDocument/2006/relationships/font" Target="fonts/FiraSansCondensedMedium-bold.fntdata"/><Relationship Id="rId41" Type="http://schemas.openxmlformats.org/officeDocument/2006/relationships/font" Target="fonts/FiraSansCondensedMedium-regular.fntdata"/><Relationship Id="rId44" Type="http://schemas.openxmlformats.org/officeDocument/2006/relationships/font" Target="fonts/FiraSansCondensedMedium-boldItalic.fntdata"/><Relationship Id="rId43" Type="http://schemas.openxmlformats.org/officeDocument/2006/relationships/font" Target="fonts/FiraSansCondensedMedium-italic.fntdata"/><Relationship Id="rId46" Type="http://schemas.openxmlformats.org/officeDocument/2006/relationships/font" Target="fonts/FiraSansCondensedExtraBold-boldItalic.fntdata"/><Relationship Id="rId45" Type="http://schemas.openxmlformats.org/officeDocument/2006/relationships/font" Target="fonts/FiraSansCondensed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Medium-bold.fntdata"/><Relationship Id="rId47" Type="http://schemas.openxmlformats.org/officeDocument/2006/relationships/font" Target="fonts/FiraSansMedium-regular.fntdata"/><Relationship Id="rId49" Type="http://schemas.openxmlformats.org/officeDocument/2006/relationships/font" Target="fonts/FiraSans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Montserrat-regular.fntdata"/><Relationship Id="rId32" Type="http://schemas.openxmlformats.org/officeDocument/2006/relationships/slide" Target="slides/slide25.xml"/><Relationship Id="rId35" Type="http://schemas.openxmlformats.org/officeDocument/2006/relationships/font" Target="fonts/Montserrat-italic.fntdata"/><Relationship Id="rId34" Type="http://schemas.openxmlformats.org/officeDocument/2006/relationships/font" Target="fonts/Montserrat-bold.fntdata"/><Relationship Id="rId37" Type="http://schemas.openxmlformats.org/officeDocument/2006/relationships/font" Target="fonts/Lato-regular.fntdata"/><Relationship Id="rId36" Type="http://schemas.openxmlformats.org/officeDocument/2006/relationships/font" Target="fonts/Montserrat-boldItalic.fntdata"/><Relationship Id="rId39" Type="http://schemas.openxmlformats.org/officeDocument/2006/relationships/font" Target="fonts/Lato-italic.fntdata"/><Relationship Id="rId38" Type="http://schemas.openxmlformats.org/officeDocument/2006/relationships/font" Target="fonts/Lato-bold.fntdata"/><Relationship Id="rId62" Type="http://schemas.openxmlformats.org/officeDocument/2006/relationships/font" Target="fonts/FiraSansExtraCondensed-bold.fntdata"/><Relationship Id="rId61" Type="http://schemas.openxmlformats.org/officeDocument/2006/relationships/font" Target="fonts/FiraSansExtraCondensed-regular.fntdata"/><Relationship Id="rId20" Type="http://schemas.openxmlformats.org/officeDocument/2006/relationships/slide" Target="slides/slide13.xml"/><Relationship Id="rId64" Type="http://schemas.openxmlformats.org/officeDocument/2006/relationships/font" Target="fonts/FiraSansExtraCondensed-boldItalic.fntdata"/><Relationship Id="rId63" Type="http://schemas.openxmlformats.org/officeDocument/2006/relationships/font" Target="fonts/FiraSansExtraCondense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Fira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ExtraBold-bold.fntdata"/><Relationship Id="rId50" Type="http://schemas.openxmlformats.org/officeDocument/2006/relationships/font" Target="fonts/FiraSansMedium-boldItalic.fntdata"/><Relationship Id="rId53" Type="http://schemas.openxmlformats.org/officeDocument/2006/relationships/font" Target="fonts/FiraSansCondensed-regular.fntdata"/><Relationship Id="rId52" Type="http://schemas.openxmlformats.org/officeDocument/2006/relationships/font" Target="fonts/FiraSansExtraBold-boldItalic.fntdata"/><Relationship Id="rId11" Type="http://schemas.openxmlformats.org/officeDocument/2006/relationships/slide" Target="slides/slide4.xml"/><Relationship Id="rId55" Type="http://schemas.openxmlformats.org/officeDocument/2006/relationships/font" Target="fonts/FiraSansCondensed-italic.fntdata"/><Relationship Id="rId10" Type="http://schemas.openxmlformats.org/officeDocument/2006/relationships/slide" Target="slides/slide3.xml"/><Relationship Id="rId54" Type="http://schemas.openxmlformats.org/officeDocument/2006/relationships/font" Target="fonts/FiraSansCondensed-bold.fntdata"/><Relationship Id="rId13" Type="http://schemas.openxmlformats.org/officeDocument/2006/relationships/slide" Target="slides/slide6.xml"/><Relationship Id="rId57" Type="http://schemas.openxmlformats.org/officeDocument/2006/relationships/font" Target="fonts/FiraSans-regular.fntdata"/><Relationship Id="rId12" Type="http://schemas.openxmlformats.org/officeDocument/2006/relationships/slide" Target="slides/slide5.xml"/><Relationship Id="rId56" Type="http://schemas.openxmlformats.org/officeDocument/2006/relationships/font" Target="fonts/FiraSansCondensed-boldItalic.fntdata"/><Relationship Id="rId15" Type="http://schemas.openxmlformats.org/officeDocument/2006/relationships/slide" Target="slides/slide8.xml"/><Relationship Id="rId59" Type="http://schemas.openxmlformats.org/officeDocument/2006/relationships/font" Target="fonts/FiraSans-italic.fntdata"/><Relationship Id="rId14" Type="http://schemas.openxmlformats.org/officeDocument/2006/relationships/slide" Target="slides/slide7.xml"/><Relationship Id="rId58" Type="http://schemas.openxmlformats.org/officeDocument/2006/relationships/font" Target="fonts/Fira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abfd2ea8c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abfd2ea8c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Assalamualaikum, our work title is Automated Sleep Scoring using Multichannel EEG signal with the </a:t>
            </a:r>
            <a:r>
              <a:rPr lang="en">
                <a:solidFill>
                  <a:schemeClr val="dk1"/>
                </a:solidFill>
                <a:latin typeface="Calibri"/>
                <a:ea typeface="Calibri"/>
                <a:cs typeface="Calibri"/>
                <a:sym typeface="Calibri"/>
              </a:rPr>
              <a:t>Quantitative</a:t>
            </a:r>
            <a:r>
              <a:rPr lang="en">
                <a:solidFill>
                  <a:schemeClr val="dk1"/>
                </a:solidFill>
                <a:latin typeface="Calibri"/>
                <a:ea typeface="Calibri"/>
                <a:cs typeface="Calibri"/>
                <a:sym typeface="Calibri"/>
              </a:rPr>
              <a:t> assessment of EEG </a:t>
            </a:r>
            <a:r>
              <a:rPr lang="en">
                <a:solidFill>
                  <a:schemeClr val="dk1"/>
                </a:solidFill>
                <a:latin typeface="Calibri"/>
                <a:ea typeface="Calibri"/>
                <a:cs typeface="Calibri"/>
                <a:sym typeface="Calibri"/>
              </a:rPr>
              <a:t>biomarkers</a:t>
            </a:r>
            <a:r>
              <a:rPr lang="en">
                <a:solidFill>
                  <a:schemeClr val="dk1"/>
                </a:solidFill>
                <a:latin typeface="Calibri"/>
                <a:ea typeface="Calibri"/>
                <a:cs typeface="Calibri"/>
                <a:sym typeface="Calibri"/>
              </a:rPr>
              <a:t>. I am Musfik Uddin along with my team members are Abdul Bari and Rafsan Jany.  And our supervisor is Dr. Azam Hossain sir.</a:t>
            </a:r>
            <a:endParaRPr>
              <a:solidFill>
                <a:schemeClr val="dk1"/>
              </a:solidFill>
              <a:latin typeface="Calibri"/>
              <a:ea typeface="Calibri"/>
              <a:cs typeface="Calibri"/>
              <a:sym typeface="Calibri"/>
            </a:endParaRPr>
          </a:p>
          <a:p>
            <a:pPr indent="0" lvl="0" marL="0" rtl="0" algn="l">
              <a:spcBef>
                <a:spcPts val="8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5add483d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5add483d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our proposed methodology. At first the raw eeg signal is decomposed into 5 basic signal.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589c499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589c499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b79f4b6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b79f4b6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600">
                <a:solidFill>
                  <a:schemeClr val="dk1"/>
                </a:solidFill>
                <a:latin typeface="Fira Sans Condensed"/>
                <a:ea typeface="Fira Sans Condensed"/>
                <a:cs typeface="Fira Sans Condensed"/>
                <a:sym typeface="Fira Sans Condensed"/>
              </a:rPr>
              <a:t>While recording the EEG signal some AC noise are captured from the nearby electrical grid. So we applied IIR digital filtering to remove 60 hz AC noise.</a:t>
            </a:r>
            <a:endParaRPr sz="1600">
              <a:solidFill>
                <a:schemeClr val="dk1"/>
              </a:solidFill>
              <a:latin typeface="Fira Sans Condensed"/>
              <a:ea typeface="Fira Sans Condensed"/>
              <a:cs typeface="Fira Sans Condensed"/>
              <a:sym typeface="Fira Sans Condensed"/>
            </a:endParaRPr>
          </a:p>
          <a:p>
            <a:pPr indent="0" lvl="0" marL="457200" rtl="0" algn="l">
              <a:spcBef>
                <a:spcPts val="0"/>
              </a:spcBef>
              <a:spcAft>
                <a:spcPts val="0"/>
              </a:spcAft>
              <a:buClr>
                <a:schemeClr val="dk1"/>
              </a:buClr>
              <a:buSzPts val="1100"/>
              <a:buFont typeface="Arial"/>
              <a:buNone/>
            </a:pPr>
            <a:r>
              <a:rPr lang="en" sz="1600">
                <a:solidFill>
                  <a:schemeClr val="dk1"/>
                </a:solidFill>
                <a:latin typeface="Fira Sans Condensed"/>
                <a:ea typeface="Fira Sans Condensed"/>
                <a:cs typeface="Fira Sans Condensed"/>
                <a:sym typeface="Fira Sans Condensed"/>
              </a:rPr>
              <a:t>Then Independent component analysis was used to remove EOG and EMG artifacts from the EEG signal</a:t>
            </a:r>
            <a:endParaRPr sz="1600">
              <a:solidFill>
                <a:schemeClr val="dk1"/>
              </a:solidFill>
              <a:latin typeface="Fira Sans Condensed"/>
              <a:ea typeface="Fira Sans Condensed"/>
              <a:cs typeface="Fira Sans Condensed"/>
              <a:sym typeface="Fira Sans Condense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5addbc9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5addbc9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have used FFT and other techniques  to extract the features. FFT converts the EEG signals from the (nonstationarity) time domain to a representation in the (stationarity ) frequency-domain.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BUT the resulting frequency spectrum after applying FFT is likely to be distorted and the reason is that FFT takes the full signal as input at once and perform transformation.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589c4993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589c4993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overcome this problem we applied Welch's method that separates the data into multiple small window and apply FFT separately for each window.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589c4993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2589c4993a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Lato"/>
              <a:buChar char="●"/>
            </a:pPr>
            <a:r>
              <a:rPr lang="en">
                <a:solidFill>
                  <a:schemeClr val="dk1"/>
                </a:solidFill>
              </a:rPr>
              <a:t>Finally Power Spectral Density(PSD) method was used to compute the following measures that are 1.mean power, 2.median frequency, 3.mean frequency, 4.spectral edge and 5.peak frequency.</a:t>
            </a:r>
            <a:endParaRPr>
              <a:solidFill>
                <a:schemeClr val="dk1"/>
              </a:solidFill>
            </a:endParaRPr>
          </a:p>
          <a:p>
            <a:pPr indent="-330200" lvl="0" marL="457200" rtl="0" algn="l">
              <a:spcBef>
                <a:spcPts val="0"/>
              </a:spcBef>
              <a:spcAft>
                <a:spcPts val="0"/>
              </a:spcAft>
              <a:buClr>
                <a:schemeClr val="lt1"/>
              </a:buClr>
              <a:buSzPts val="1600"/>
              <a:buFont typeface="Lato"/>
              <a:buChar char="●"/>
            </a:pPr>
            <a:r>
              <a:rPr lang="en">
                <a:solidFill>
                  <a:schemeClr val="dk1"/>
                </a:solidFill>
              </a:rPr>
              <a:t>these measures are the features we are using. we have got a total of 75 features for each epoch of 30 sec data.</a:t>
            </a:r>
            <a:endParaRPr>
              <a:solidFill>
                <a:schemeClr val="dk1"/>
              </a:solidFill>
            </a:endParaRPr>
          </a:p>
          <a:p>
            <a:pPr indent="-330200" lvl="0" marL="457200" rtl="0" algn="l">
              <a:spcBef>
                <a:spcPts val="0"/>
              </a:spcBef>
              <a:spcAft>
                <a:spcPts val="0"/>
              </a:spcAft>
              <a:buClr>
                <a:schemeClr val="lt1"/>
              </a:buClr>
              <a:buSzPts val="1600"/>
              <a:buFont typeface="Lato"/>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5b79f4b66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25b79f4b6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Bio markers are the predictive Biomarker. </a:t>
            </a:r>
            <a:r>
              <a:rPr lang="en" sz="1050">
                <a:solidFill>
                  <a:srgbClr val="202124"/>
                </a:solidFill>
                <a:highlight>
                  <a:srgbClr val="FFFFFF"/>
                </a:highlight>
              </a:rPr>
              <a:t>a naturally occurring characteristic by which a particular pathological or physiological process, disease, etc. can be identified.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Delta and theta are slow -wave </a:t>
            </a:r>
            <a:r>
              <a:rPr lang="en"/>
              <a:t>rhythm</a:t>
            </a:r>
            <a:r>
              <a:rPr lang="en"/>
              <a:t> and Alpha and Beta are fast-wave rythm</a:t>
            </a:r>
            <a:endParaRPr/>
          </a:p>
          <a:p>
            <a:pPr indent="0" lvl="0" marL="0" rtl="0" algn="l">
              <a:spcBef>
                <a:spcPts val="0"/>
              </a:spcBef>
              <a:spcAft>
                <a:spcPts val="0"/>
              </a:spcAft>
              <a:buNone/>
            </a:pPr>
            <a:r>
              <a:rPr lang="en"/>
              <a:t>DTR= The delta-theta ratio (DTR) was defined as the ratio of delta band power to theta band power</a:t>
            </a:r>
            <a:endParaRPr/>
          </a:p>
          <a:p>
            <a:pPr indent="0" lvl="0" marL="0" rtl="0" algn="l">
              <a:spcBef>
                <a:spcPts val="0"/>
              </a:spcBef>
              <a:spcAft>
                <a:spcPts val="0"/>
              </a:spcAft>
              <a:buNone/>
            </a:pPr>
            <a:r>
              <a:rPr lang="en"/>
              <a:t>DAR=defined as the ratio of delta to alpha band power,</a:t>
            </a:r>
            <a:endParaRPr/>
          </a:p>
          <a:p>
            <a:pPr indent="0" lvl="0" marL="0" rtl="0" algn="l">
              <a:spcBef>
                <a:spcPts val="0"/>
              </a:spcBef>
              <a:spcAft>
                <a:spcPts val="0"/>
              </a:spcAft>
              <a:buNone/>
            </a:pPr>
            <a:r>
              <a:rPr lang="en"/>
              <a:t>DTABR=identified as the relative sum of (delta rhythm and theta rhythm) power to  (alpha rhythm and beta rhythm) power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5add483d9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5add483d9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5b79f4b66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5b79f4b66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b79f4b66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5b79f4b6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5add4829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5add4829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As Sleep is the basic biological need to remove stress, lack of proper sleep can cause many Physical disorder such as high blood pressure, diabetes, heart attack and stroke. Also some mental disorders like insomnia, schizophrenia. A research shows, around 20% car accidents occur due to the drowsiness and around 10 Million deaths due to sleep derivation.</a:t>
            </a:r>
            <a:endParaRPr sz="1000">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5e030b3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25e030b3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5e030b30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5e030b30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5b79f4b66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5b79f4b6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 sz="1600">
                <a:solidFill>
                  <a:schemeClr val="dk1"/>
                </a:solidFill>
                <a:latin typeface="Lato"/>
                <a:ea typeface="Lato"/>
                <a:cs typeface="Lato"/>
                <a:sym typeface="Lato"/>
              </a:rPr>
              <a:t>W = Wake</a:t>
            </a:r>
            <a:endParaRPr sz="1600">
              <a:solidFill>
                <a:schemeClr val="dk1"/>
              </a:solidFill>
              <a:latin typeface="Lato"/>
              <a:ea typeface="Lato"/>
              <a:cs typeface="Lato"/>
              <a:sym typeface="Lato"/>
            </a:endParaRPr>
          </a:p>
          <a:p>
            <a:pPr indent="0" lvl="0" marL="0" rtl="0" algn="l">
              <a:spcBef>
                <a:spcPts val="1000"/>
              </a:spcBef>
              <a:spcAft>
                <a:spcPts val="0"/>
              </a:spcAft>
              <a:buClr>
                <a:schemeClr val="dk1"/>
              </a:buClr>
              <a:buSzPts val="1100"/>
              <a:buFont typeface="Arial"/>
              <a:buNone/>
            </a:pPr>
            <a:r>
              <a:rPr lang="en" sz="1600">
                <a:solidFill>
                  <a:schemeClr val="dk1"/>
                </a:solidFill>
                <a:latin typeface="Lato"/>
                <a:ea typeface="Lato"/>
                <a:cs typeface="Lato"/>
                <a:sym typeface="Lato"/>
              </a:rPr>
              <a:t>N1 = Non Rapid Eye Movement 1</a:t>
            </a:r>
            <a:endParaRPr sz="1600">
              <a:solidFill>
                <a:schemeClr val="dk1"/>
              </a:solidFill>
              <a:latin typeface="Lato"/>
              <a:ea typeface="Lato"/>
              <a:cs typeface="Lato"/>
              <a:sym typeface="Lato"/>
            </a:endParaRPr>
          </a:p>
          <a:p>
            <a:pPr indent="0" lvl="0" marL="0" rtl="0" algn="l">
              <a:spcBef>
                <a:spcPts val="1000"/>
              </a:spcBef>
              <a:spcAft>
                <a:spcPts val="0"/>
              </a:spcAft>
              <a:buClr>
                <a:schemeClr val="dk1"/>
              </a:buClr>
              <a:buSzPts val="1100"/>
              <a:buFont typeface="Arial"/>
              <a:buNone/>
            </a:pPr>
            <a:r>
              <a:rPr lang="en" sz="1600">
                <a:solidFill>
                  <a:schemeClr val="dk1"/>
                </a:solidFill>
                <a:latin typeface="Lato"/>
                <a:ea typeface="Lato"/>
                <a:cs typeface="Lato"/>
                <a:sym typeface="Lato"/>
              </a:rPr>
              <a:t>N2 = Non Rapid Eye Movement 2</a:t>
            </a:r>
            <a:endParaRPr sz="1600">
              <a:solidFill>
                <a:schemeClr val="dk1"/>
              </a:solidFill>
              <a:latin typeface="Lato"/>
              <a:ea typeface="Lato"/>
              <a:cs typeface="Lato"/>
              <a:sym typeface="Lato"/>
            </a:endParaRPr>
          </a:p>
          <a:p>
            <a:pPr indent="0" lvl="0" marL="0" rtl="0" algn="l">
              <a:spcBef>
                <a:spcPts val="1000"/>
              </a:spcBef>
              <a:spcAft>
                <a:spcPts val="0"/>
              </a:spcAft>
              <a:buClr>
                <a:schemeClr val="dk1"/>
              </a:buClr>
              <a:buSzPts val="1100"/>
              <a:buFont typeface="Arial"/>
              <a:buNone/>
            </a:pPr>
            <a:r>
              <a:rPr lang="en" sz="1600">
                <a:solidFill>
                  <a:schemeClr val="dk1"/>
                </a:solidFill>
                <a:latin typeface="Lato"/>
                <a:ea typeface="Lato"/>
                <a:cs typeface="Lato"/>
                <a:sym typeface="Lato"/>
              </a:rPr>
              <a:t>N3 = Non Rapid Eye Movement 3</a:t>
            </a:r>
            <a:endParaRPr sz="1600">
              <a:solidFill>
                <a:schemeClr val="dk1"/>
              </a:solidFill>
              <a:latin typeface="Lato"/>
              <a:ea typeface="Lato"/>
              <a:cs typeface="Lato"/>
              <a:sym typeface="Lato"/>
            </a:endParaRPr>
          </a:p>
          <a:p>
            <a:pPr indent="0" lvl="0" marL="0" rtl="0" algn="l">
              <a:spcBef>
                <a:spcPts val="1000"/>
              </a:spcBef>
              <a:spcAft>
                <a:spcPts val="0"/>
              </a:spcAft>
              <a:buClr>
                <a:schemeClr val="dk1"/>
              </a:buClr>
              <a:buSzPts val="1100"/>
              <a:buFont typeface="Arial"/>
              <a:buNone/>
            </a:pPr>
            <a:r>
              <a:rPr lang="en" sz="1600">
                <a:solidFill>
                  <a:schemeClr val="dk1"/>
                </a:solidFill>
                <a:latin typeface="Lato"/>
                <a:ea typeface="Lato"/>
                <a:cs typeface="Lato"/>
                <a:sym typeface="Lato"/>
              </a:rPr>
              <a:t>REM= Rapid Eye Movement</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5add483d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5add483d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5add483d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25add483d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abfd2ea8c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abfd2ea8c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abfd2ea8c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abfd2ea8c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Though a lot of work has done previously, still there is a lack of reliable automated systems for five-class classification that have acceptable accuracy. That’s why sleep experts often conduct sleep stage scoring manually by visually inspecting the patient’s whole night sleep signals collected at some clinic or labs. This is generally a difficult, and very time-consuming task. For this, our work is to propose a model that can classify five sleep classes more </a:t>
            </a:r>
            <a:r>
              <a:rPr lang="en">
                <a:solidFill>
                  <a:schemeClr val="dk1"/>
                </a:solidFill>
              </a:rPr>
              <a:t>accurately</a:t>
            </a:r>
            <a:r>
              <a:rPr lang="en">
                <a:solidFill>
                  <a:schemeClr val="dk1"/>
                </a:solidFill>
              </a:rPr>
              <a:t>.</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abfd2ea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abfd2ea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800"/>
              </a:spcAft>
              <a:buClr>
                <a:schemeClr val="dk1"/>
              </a:buClr>
              <a:buSzPts val="1100"/>
              <a:buFont typeface="Arial"/>
              <a:buNone/>
            </a:pPr>
            <a:r>
              <a:rPr lang="en">
                <a:solidFill>
                  <a:schemeClr val="dk1"/>
                </a:solidFill>
                <a:latin typeface="Calibri"/>
                <a:ea typeface="Calibri"/>
                <a:cs typeface="Calibri"/>
                <a:sym typeface="Calibri"/>
              </a:rPr>
              <a:t>Now, to understand our work we need to first understand what sleep scoring basically means. sleep score is the aggregate of a patient's nightly logged sleep data with an easy-to-understand metric. Whenever a doctor wants to diagnose a sleep disorder, he first needs to understand the sleep pattern of that patient. Sleep score basically helps to understand the patient's sleep pattern at a glance. Different PSG signals such as EEG, EOG, EMG, ECG can be used for sleep scoring purpose. We are using EEG for our work. And, There are two global standards for sleep stage classification. We are following the AASM standard provided by the American Academy of sleep and medicine for seep classification standard that contains 5 sleep classes.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ac03cd7a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ac03cd7a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50">
                <a:solidFill>
                  <a:schemeClr val="dk1"/>
                </a:solidFill>
                <a:latin typeface="Calibri"/>
                <a:ea typeface="Calibri"/>
                <a:cs typeface="Calibri"/>
                <a:sym typeface="Calibri"/>
              </a:rPr>
              <a:t>The initial stage of human sleep cycle is the non-rapid eye movement stage 1 (or N1 sleep stage, which is the transition between wakefulness stage and drowsiness. This N1 stage starts right after someone falls asleep and lasts very short time. Our Muscles begin to relax in this stage.</a:t>
            </a:r>
            <a:endParaRPr sz="105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t/>
            </a:r>
            <a:endParaRPr sz="105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 sz="1050">
                <a:solidFill>
                  <a:schemeClr val="dk1"/>
                </a:solidFill>
                <a:latin typeface="Calibri"/>
                <a:ea typeface="Calibri"/>
                <a:cs typeface="Calibri"/>
                <a:sym typeface="Calibri"/>
              </a:rPr>
              <a:t>The immediate next stage is the N2 stage, where muscles become more relaxed and slow-wave (Theta) brain activity begins in this stage.</a:t>
            </a:r>
            <a:endParaRPr sz="105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t/>
            </a:r>
            <a:endParaRPr sz="105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 sz="1050">
                <a:solidFill>
                  <a:schemeClr val="dk1"/>
                </a:solidFill>
                <a:latin typeface="Calibri"/>
                <a:ea typeface="Calibri"/>
                <a:cs typeface="Calibri"/>
                <a:sym typeface="Calibri"/>
              </a:rPr>
              <a:t>The next N3 stage is the beginning of deep sleep and may begin to have delta brain activity. Usually, a person may have little movement in this stage.</a:t>
            </a:r>
            <a:endParaRPr sz="105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t/>
            </a:r>
            <a:endParaRPr sz="105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 sz="1050">
                <a:solidFill>
                  <a:schemeClr val="dk1"/>
                </a:solidFill>
                <a:latin typeface="Calibri"/>
                <a:ea typeface="Calibri"/>
                <a:cs typeface="Calibri"/>
                <a:sym typeface="Calibri"/>
              </a:rPr>
              <a:t>Lastly in the rem or rapid eye movement stage, eyes and eyelids flutter generally and breathing becomes more irregular. Most of our dreaming happens during REM sleep.</a:t>
            </a:r>
            <a:endParaRPr>
              <a:solidFill>
                <a:srgbClr val="1B212C"/>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abfd2ea8c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abfd2ea8c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EEG or electroencephalographic signals are basically acquired from various location of the scalp covering all lobes. This electrode placements are done by following the global standard 10-20 system, and we are using F4, C4, and 02 channels data, and each channel here is then categorized into alpha, beta, delta, gamma, and theta sub-bands according to the signal frequency range.</a:t>
            </a:r>
            <a:endParaRPr sz="1200">
              <a:solidFill>
                <a:schemeClr val="dk1"/>
              </a:solidFill>
            </a:endParaRPr>
          </a:p>
          <a:p>
            <a:pPr indent="0" lvl="0" marL="0" rtl="0" algn="l">
              <a:spcBef>
                <a:spcPts val="800"/>
              </a:spcBef>
              <a:spcAft>
                <a:spcPts val="0"/>
              </a:spcAft>
              <a:buNone/>
            </a:pPr>
            <a:r>
              <a:t/>
            </a:r>
            <a:endParaRPr/>
          </a:p>
          <a:p>
            <a:pPr indent="-330200" lvl="0" marL="457200" rtl="0" algn="l">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These signals are generally categorized as delta, theta, alpha, beta and gamma based on signal frequencies ranges from 0.1 Hz to more than 100 Hz</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5add483d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5add483d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latin typeface="Lato"/>
                <a:ea typeface="Lato"/>
                <a:cs typeface="Lato"/>
                <a:sym typeface="Lato"/>
              </a:rPr>
              <a:t>The table here shows a comparative analysis of some studies that are closely related with our research. The 1st and 3rd study used Random forest and GBDT algorithm to classify 5 classes and got accuracy of 75% and 81% respectively. The second study worked on a 6-class classification. They used a hybrid classifier and got 71% accuracy. The 4th study got an accuracy of 93% with RF algo but they worked on 2-class classification only.</a:t>
            </a:r>
            <a:endParaRPr sz="1000">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5add483d9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5add483d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following research </a:t>
            </a:r>
            <a:r>
              <a:rPr lang="en"/>
              <a:t>challenges</a:t>
            </a:r>
            <a:r>
              <a:rPr lang="en"/>
              <a:t> from the literature review. </a:t>
            </a:r>
            <a:endParaRPr/>
          </a:p>
          <a:p>
            <a:pPr indent="0" lvl="0" marL="0" rtl="0" algn="l">
              <a:spcBef>
                <a:spcPts val="0"/>
              </a:spcBef>
              <a:spcAft>
                <a:spcPts val="0"/>
              </a:spcAft>
              <a:buNone/>
            </a:pPr>
            <a:r>
              <a:rPr lang="en"/>
              <a:t>The first </a:t>
            </a:r>
            <a:r>
              <a:rPr lang="en"/>
              <a:t>challenge</a:t>
            </a:r>
            <a:r>
              <a:rPr lang="en"/>
              <a:t> is that sleep stage N1 and N2 are often misclassified. The reason behind this is gamma signal are almost identical in these 2 stages and data of N1 in the dataset  is very low as it is the transition period from Wake to N1.</a:t>
            </a:r>
            <a:endParaRPr/>
          </a:p>
          <a:p>
            <a:pPr indent="0" lvl="0" marL="0" rtl="0" algn="l">
              <a:spcBef>
                <a:spcPts val="0"/>
              </a:spcBef>
              <a:spcAft>
                <a:spcPts val="0"/>
              </a:spcAft>
              <a:buNone/>
            </a:pPr>
            <a:r>
              <a:rPr lang="en"/>
              <a:t>Another </a:t>
            </a:r>
            <a:r>
              <a:rPr lang="en"/>
              <a:t>challenge</a:t>
            </a:r>
            <a:r>
              <a:rPr lang="en"/>
              <a:t> is the accuracy of REM sleep is observed low in the most studies.</a:t>
            </a:r>
            <a:endParaRPr/>
          </a:p>
          <a:p>
            <a:pPr indent="0" lvl="0" marL="0" rtl="0" algn="l">
              <a:spcBef>
                <a:spcPts val="0"/>
              </a:spcBef>
              <a:spcAft>
                <a:spcPts val="0"/>
              </a:spcAft>
              <a:buNone/>
            </a:pPr>
            <a:r>
              <a:rPr lang="en"/>
              <a:t>Also If FFT is used for feature extraction it can not make the signal smooth perfectly.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5add483d9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5add483d9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contributions of our research are -</a:t>
            </a:r>
            <a:endParaRPr/>
          </a:p>
          <a:p>
            <a:pPr indent="0" lvl="0" marL="0" rtl="0" algn="l">
              <a:spcBef>
                <a:spcPts val="0"/>
              </a:spcBef>
              <a:spcAft>
                <a:spcPts val="0"/>
              </a:spcAft>
              <a:buNone/>
            </a:pPr>
            <a:r>
              <a:rPr lang="en"/>
              <a:t>1.We have used a large dataset containing 154 number of recordings</a:t>
            </a:r>
            <a:endParaRPr/>
          </a:p>
          <a:p>
            <a:pPr indent="0" lvl="0" marL="0" rtl="0" algn="l">
              <a:spcBef>
                <a:spcPts val="0"/>
              </a:spcBef>
              <a:spcAft>
                <a:spcPts val="0"/>
              </a:spcAft>
              <a:buNone/>
            </a:pPr>
            <a:r>
              <a:rPr lang="en"/>
              <a:t>2.We have used 3 EEG channels C4, F4, O2. with O2 we did able to overcome the </a:t>
            </a:r>
            <a:r>
              <a:rPr lang="en"/>
              <a:t>challenge</a:t>
            </a:r>
            <a:r>
              <a:rPr lang="en"/>
              <a:t> of detecting REM better.</a:t>
            </a:r>
            <a:endParaRPr/>
          </a:p>
          <a:p>
            <a:pPr indent="0" lvl="0" marL="0" rtl="0" algn="l">
              <a:spcBef>
                <a:spcPts val="0"/>
              </a:spcBef>
              <a:spcAft>
                <a:spcPts val="0"/>
              </a:spcAft>
              <a:buNone/>
            </a:pPr>
            <a:r>
              <a:rPr lang="en"/>
              <a:t>3.We have discovered some EEG biomarkers that helped to improve the accuracy.</a:t>
            </a:r>
            <a:br>
              <a:rPr lang="en"/>
            </a:br>
            <a:r>
              <a:rPr lang="en"/>
              <a:t>4.We applied some Machine learning model and </a:t>
            </a:r>
            <a:r>
              <a:rPr lang="en"/>
              <a:t>developed</a:t>
            </a:r>
            <a:r>
              <a:rPr lang="en"/>
              <a:t> a Neural Network to classify the sleep stages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814100" y="56300"/>
            <a:ext cx="1385700" cy="12741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500"/>
            <a:ext cx="4467747" cy="5143675"/>
            <a:chOff x="0" y="75"/>
            <a:chExt cx="5153705" cy="5152950"/>
          </a:xfrm>
        </p:grpSpPr>
        <p:sp>
          <p:nvSpPr>
            <p:cNvPr id="12" name="Google Shape;12;p2"/>
            <p:cNvSpPr/>
            <p:nvPr/>
          </p:nvSpPr>
          <p:spPr>
            <a:xfrm rot="-5400000">
              <a:off x="455" y="-225"/>
              <a:ext cx="5152800" cy="5153700"/>
            </a:xfrm>
            <a:prstGeom prst="diagStripe">
              <a:avLst>
                <a:gd fmla="val 50000" name="adj"/>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598137"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grpSp>
        <p:nvGrpSpPr>
          <p:cNvPr id="102" name="Google Shape;102;p11"/>
          <p:cNvGrpSpPr/>
          <p:nvPr/>
        </p:nvGrpSpPr>
        <p:grpSpPr>
          <a:xfrm>
            <a:off x="4406400" y="0"/>
            <a:ext cx="4737600" cy="5143065"/>
            <a:chOff x="4406400" y="0"/>
            <a:chExt cx="4737600" cy="5143065"/>
          </a:xfrm>
        </p:grpSpPr>
        <p:sp>
          <p:nvSpPr>
            <p:cNvPr id="103" name="Google Shape;103;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7227414" y="3710807"/>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2" name="Google Shape;122;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3" name="Google Shape;123;p11"/>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 name="Shape 130"/>
        <p:cNvGrpSpPr/>
        <p:nvPr/>
      </p:nvGrpSpPr>
      <p:grpSpPr>
        <a:xfrm>
          <a:off x="0" y="0"/>
          <a:ext cx="0" cy="0"/>
          <a:chOff x="0" y="0"/>
          <a:chExt cx="0" cy="0"/>
        </a:xfrm>
      </p:grpSpPr>
      <p:sp>
        <p:nvSpPr>
          <p:cNvPr id="131" name="Google Shape;131;p14"/>
          <p:cNvSpPr/>
          <p:nvPr/>
        </p:nvSpPr>
        <p:spPr>
          <a:xfrm rot="5400000">
            <a:off x="7814100" y="56300"/>
            <a:ext cx="1385700" cy="12741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4"/>
          <p:cNvGrpSpPr/>
          <p:nvPr/>
        </p:nvGrpSpPr>
        <p:grpSpPr>
          <a:xfrm>
            <a:off x="0" y="500"/>
            <a:ext cx="4467747" cy="5143675"/>
            <a:chOff x="0" y="75"/>
            <a:chExt cx="5153705" cy="5152950"/>
          </a:xfrm>
        </p:grpSpPr>
        <p:sp>
          <p:nvSpPr>
            <p:cNvPr id="133" name="Google Shape;133;p14"/>
            <p:cNvSpPr/>
            <p:nvPr/>
          </p:nvSpPr>
          <p:spPr>
            <a:xfrm rot="-5400000">
              <a:off x="455" y="-225"/>
              <a:ext cx="5152800" cy="5153700"/>
            </a:xfrm>
            <a:prstGeom prst="diagStripe">
              <a:avLst>
                <a:gd fmla="val 50000" name="adj"/>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rot="-5400000">
              <a:off x="150" y="1145825"/>
              <a:ext cx="3996600" cy="3996900"/>
            </a:xfrm>
            <a:prstGeom prst="diagStripe">
              <a:avLst>
                <a:gd fmla="val 58774"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rot="-5400000">
              <a:off x="1646" y="-75"/>
              <a:ext cx="2299800" cy="23001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flipH="1">
              <a:off x="598137"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8" name="Google Shape;138;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9" name="Google Shape;13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0" name="Shape 140"/>
        <p:cNvGrpSpPr/>
        <p:nvPr/>
      </p:nvGrpSpPr>
      <p:grpSpPr>
        <a:xfrm>
          <a:off x="0" y="0"/>
          <a:ext cx="0" cy="0"/>
          <a:chOff x="0" y="0"/>
          <a:chExt cx="0" cy="0"/>
        </a:xfrm>
      </p:grpSpPr>
      <p:grpSp>
        <p:nvGrpSpPr>
          <p:cNvPr id="141" name="Google Shape;141;p15"/>
          <p:cNvGrpSpPr/>
          <p:nvPr/>
        </p:nvGrpSpPr>
        <p:grpSpPr>
          <a:xfrm>
            <a:off x="5807804" y="2637"/>
            <a:ext cx="4238924" cy="5249429"/>
            <a:chOff x="4676756" y="-105839"/>
            <a:chExt cx="4817506" cy="5248904"/>
          </a:xfrm>
        </p:grpSpPr>
        <p:sp>
          <p:nvSpPr>
            <p:cNvPr id="142" name="Google Shape;142;p15"/>
            <p:cNvSpPr/>
            <p:nvPr/>
          </p:nvSpPr>
          <p:spPr>
            <a:xfrm rot="5400000">
              <a:off x="4712756" y="-136590"/>
              <a:ext cx="4734000" cy="48060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rot="5400000">
              <a:off x="5163462" y="-138539"/>
              <a:ext cx="4298100" cy="43635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5400000">
              <a:off x="7227414" y="3710807"/>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15"/>
          <p:cNvSpPr/>
          <p:nvPr/>
        </p:nvSpPr>
        <p:spPr>
          <a:xfrm rot="5400000">
            <a:off x="7082100" y="126000"/>
            <a:ext cx="2187900" cy="1935900"/>
          </a:xfrm>
          <a:prstGeom prst="diagStripe">
            <a:avLst>
              <a:gd fmla="val 0" name="adj"/>
            </a:avLst>
          </a:prstGeom>
          <a:gradFill>
            <a:gsLst>
              <a:gs pos="0">
                <a:schemeClr val="lt2"/>
              </a:gs>
              <a:gs pos="100000">
                <a:srgbClr val="B6D7A8"/>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6D7A8"/>
              </a:high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3" name="Shape 163"/>
        <p:cNvGrpSpPr/>
        <p:nvPr/>
      </p:nvGrpSpPr>
      <p:grpSpPr>
        <a:xfrm>
          <a:off x="0" y="0"/>
          <a:ext cx="0" cy="0"/>
          <a:chOff x="0" y="0"/>
          <a:chExt cx="0" cy="0"/>
        </a:xfrm>
      </p:grpSpPr>
      <p:sp>
        <p:nvSpPr>
          <p:cNvPr id="164" name="Google Shape;164;p16"/>
          <p:cNvSpPr txBox="1"/>
          <p:nvPr>
            <p:ph type="title"/>
          </p:nvPr>
        </p:nvSpPr>
        <p:spPr>
          <a:xfrm>
            <a:off x="1019525" y="393750"/>
            <a:ext cx="73170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5" name="Google Shape;165;p16"/>
          <p:cNvSpPr txBox="1"/>
          <p:nvPr>
            <p:ph idx="1" type="body"/>
          </p:nvPr>
        </p:nvSpPr>
        <p:spPr>
          <a:xfrm>
            <a:off x="1111175" y="1567550"/>
            <a:ext cx="7225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6" name="Google Shape;166;p16"/>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lvl1pPr lvl="0" rtl="0" algn="ctr">
              <a:buNone/>
              <a:defRPr sz="1100">
                <a:solidFill>
                  <a:srgbClr val="333333"/>
                </a:solidFill>
                <a:latin typeface="Fira Sans Condensed Medium"/>
                <a:ea typeface="Fira Sans Condensed Medium"/>
                <a:cs typeface="Fira Sans Condensed Medium"/>
                <a:sym typeface="Fira Sans Condensed Medium"/>
              </a:defRPr>
            </a:lvl1pPr>
            <a:lvl2pPr lvl="1" rtl="0" algn="ctr">
              <a:buNone/>
              <a:defRPr sz="1100">
                <a:solidFill>
                  <a:srgbClr val="333333"/>
                </a:solidFill>
                <a:latin typeface="Fira Sans Condensed Medium"/>
                <a:ea typeface="Fira Sans Condensed Medium"/>
                <a:cs typeface="Fira Sans Condensed Medium"/>
                <a:sym typeface="Fira Sans Condensed Medium"/>
              </a:defRPr>
            </a:lvl2pPr>
            <a:lvl3pPr lvl="2" rtl="0" algn="ctr">
              <a:buNone/>
              <a:defRPr sz="1100">
                <a:solidFill>
                  <a:srgbClr val="333333"/>
                </a:solidFill>
                <a:latin typeface="Fira Sans Condensed Medium"/>
                <a:ea typeface="Fira Sans Condensed Medium"/>
                <a:cs typeface="Fira Sans Condensed Medium"/>
                <a:sym typeface="Fira Sans Condensed Medium"/>
              </a:defRPr>
            </a:lvl3pPr>
            <a:lvl4pPr lvl="3" rtl="0" algn="ctr">
              <a:buNone/>
              <a:defRPr sz="1100">
                <a:solidFill>
                  <a:srgbClr val="333333"/>
                </a:solidFill>
                <a:latin typeface="Fira Sans Condensed Medium"/>
                <a:ea typeface="Fira Sans Condensed Medium"/>
                <a:cs typeface="Fira Sans Condensed Medium"/>
                <a:sym typeface="Fira Sans Condensed Medium"/>
              </a:defRPr>
            </a:lvl4pPr>
            <a:lvl5pPr lvl="4" rtl="0" algn="ctr">
              <a:buNone/>
              <a:defRPr sz="1100">
                <a:solidFill>
                  <a:srgbClr val="333333"/>
                </a:solidFill>
                <a:latin typeface="Fira Sans Condensed Medium"/>
                <a:ea typeface="Fira Sans Condensed Medium"/>
                <a:cs typeface="Fira Sans Condensed Medium"/>
                <a:sym typeface="Fira Sans Condensed Medium"/>
              </a:defRPr>
            </a:lvl5pPr>
            <a:lvl6pPr lvl="5" rtl="0" algn="ctr">
              <a:buNone/>
              <a:defRPr sz="1100">
                <a:solidFill>
                  <a:srgbClr val="333333"/>
                </a:solidFill>
                <a:latin typeface="Fira Sans Condensed Medium"/>
                <a:ea typeface="Fira Sans Condensed Medium"/>
                <a:cs typeface="Fira Sans Condensed Medium"/>
                <a:sym typeface="Fira Sans Condensed Medium"/>
              </a:defRPr>
            </a:lvl6pPr>
            <a:lvl7pPr lvl="6" rtl="0" algn="ctr">
              <a:buNone/>
              <a:defRPr sz="1100">
                <a:solidFill>
                  <a:srgbClr val="333333"/>
                </a:solidFill>
                <a:latin typeface="Fira Sans Condensed Medium"/>
                <a:ea typeface="Fira Sans Condensed Medium"/>
                <a:cs typeface="Fira Sans Condensed Medium"/>
                <a:sym typeface="Fira Sans Condensed Medium"/>
              </a:defRPr>
            </a:lvl7pPr>
            <a:lvl8pPr lvl="7" rtl="0" algn="ctr">
              <a:buNone/>
              <a:defRPr sz="1100">
                <a:solidFill>
                  <a:srgbClr val="333333"/>
                </a:solidFill>
                <a:latin typeface="Fira Sans Condensed Medium"/>
                <a:ea typeface="Fira Sans Condensed Medium"/>
                <a:cs typeface="Fira Sans Condensed Medium"/>
                <a:sym typeface="Fira Sans Condensed Medium"/>
              </a:defRPr>
            </a:lvl8pPr>
            <a:lvl9pPr lvl="8" rtl="0" algn="ctr">
              <a:buNone/>
              <a:defRPr sz="1100">
                <a:solidFill>
                  <a:srgbClr val="333333"/>
                </a:solidFill>
                <a:latin typeface="Fira Sans Condensed Medium"/>
                <a:ea typeface="Fira Sans Condensed Medium"/>
                <a:cs typeface="Fira Sans Condensed Medium"/>
                <a:sym typeface="Fira Sans Condensed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167" name="Shape 167"/>
        <p:cNvGrpSpPr/>
        <p:nvPr/>
      </p:nvGrpSpPr>
      <p:grpSpPr>
        <a:xfrm>
          <a:off x="0" y="0"/>
          <a:ext cx="0" cy="0"/>
          <a:chOff x="0" y="0"/>
          <a:chExt cx="0" cy="0"/>
        </a:xfrm>
      </p:grpSpPr>
      <p:sp>
        <p:nvSpPr>
          <p:cNvPr id="168" name="Google Shape;16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17"/>
          <p:cNvSpPr txBox="1"/>
          <p:nvPr>
            <p:ph idx="1" type="body"/>
          </p:nvPr>
        </p:nvSpPr>
        <p:spPr>
          <a:xfrm>
            <a:off x="908000" y="168210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0" name="Google Shape;170;p17"/>
          <p:cNvSpPr txBox="1"/>
          <p:nvPr>
            <p:ph idx="2" type="body"/>
          </p:nvPr>
        </p:nvSpPr>
        <p:spPr>
          <a:xfrm>
            <a:off x="4933196"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1" name="Google Shape;1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17"/>
          <p:cNvSpPr/>
          <p:nvPr/>
        </p:nvSpPr>
        <p:spPr>
          <a:xfrm rot="5400000">
            <a:off x="8633100" y="-52600"/>
            <a:ext cx="457800" cy="564000"/>
          </a:xfrm>
          <a:prstGeom prst="diagStripe">
            <a:avLst>
              <a:gd fmla="val 0" name="adj"/>
            </a:avLst>
          </a:prstGeom>
          <a:gradFill>
            <a:gsLst>
              <a:gs pos="0">
                <a:schemeClr val="lt2"/>
              </a:gs>
              <a:gs pos="100000">
                <a:srgbClr val="B6D7A8"/>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6D7A8"/>
              </a:high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5" name="Google Shape;1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76" name="Google Shape;176;p18"/>
          <p:cNvGrpSpPr/>
          <p:nvPr/>
        </p:nvGrpSpPr>
        <p:grpSpPr>
          <a:xfrm>
            <a:off x="0" y="148930"/>
            <a:ext cx="973711" cy="985189"/>
            <a:chOff x="0" y="381001"/>
            <a:chExt cx="1037850" cy="1016287"/>
          </a:xfrm>
        </p:grpSpPr>
        <p:sp>
          <p:nvSpPr>
            <p:cNvPr id="177" name="Google Shape;177;p18"/>
            <p:cNvSpPr/>
            <p:nvPr/>
          </p:nvSpPr>
          <p:spPr>
            <a:xfrm rot="-5400000">
              <a:off x="0" y="381001"/>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9" name="Shape 179"/>
        <p:cNvGrpSpPr/>
        <p:nvPr/>
      </p:nvGrpSpPr>
      <p:grpSpPr>
        <a:xfrm>
          <a:off x="0" y="0"/>
          <a:ext cx="0" cy="0"/>
          <a:chOff x="0" y="0"/>
          <a:chExt cx="0" cy="0"/>
        </a:xfrm>
      </p:grpSpPr>
      <p:sp>
        <p:nvSpPr>
          <p:cNvPr id="180" name="Google Shape;180;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1" name="Google Shape;181;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82" name="Google Shape;182;p19"/>
          <p:cNvGrpSpPr/>
          <p:nvPr/>
        </p:nvGrpSpPr>
        <p:grpSpPr>
          <a:xfrm>
            <a:off x="0" y="197726"/>
            <a:ext cx="1037850" cy="1016287"/>
            <a:chOff x="0" y="381001"/>
            <a:chExt cx="1037850" cy="1016287"/>
          </a:xfrm>
        </p:grpSpPr>
        <p:sp>
          <p:nvSpPr>
            <p:cNvPr id="183" name="Google Shape;183;p19"/>
            <p:cNvSpPr/>
            <p:nvPr/>
          </p:nvSpPr>
          <p:spPr>
            <a:xfrm rot="-5400000">
              <a:off x="0" y="381001"/>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 name="Shape 186"/>
        <p:cNvGrpSpPr/>
        <p:nvPr/>
      </p:nvGrpSpPr>
      <p:grpSpPr>
        <a:xfrm>
          <a:off x="0" y="0"/>
          <a:ext cx="0" cy="0"/>
          <a:chOff x="0" y="0"/>
          <a:chExt cx="0" cy="0"/>
        </a:xfrm>
      </p:grpSpPr>
      <p:grpSp>
        <p:nvGrpSpPr>
          <p:cNvPr id="187" name="Google Shape;187;p20"/>
          <p:cNvGrpSpPr/>
          <p:nvPr/>
        </p:nvGrpSpPr>
        <p:grpSpPr>
          <a:xfrm>
            <a:off x="4406400" y="0"/>
            <a:ext cx="4737600" cy="5143500"/>
            <a:chOff x="4406400" y="0"/>
            <a:chExt cx="4737600" cy="5143500"/>
          </a:xfrm>
        </p:grpSpPr>
        <p:sp>
          <p:nvSpPr>
            <p:cNvPr id="188" name="Google Shape;188;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rot="-5400000">
              <a:off x="7227414" y="3711189"/>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7" name="Google Shape;20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8" name="Shape 208"/>
        <p:cNvGrpSpPr/>
        <p:nvPr/>
      </p:nvGrpSpPr>
      <p:grpSpPr>
        <a:xfrm>
          <a:off x="0" y="0"/>
          <a:ext cx="0" cy="0"/>
          <a:chOff x="0" y="0"/>
          <a:chExt cx="0" cy="0"/>
        </a:xfrm>
      </p:grpSpPr>
      <p:sp>
        <p:nvSpPr>
          <p:cNvPr id="209" name="Google Shape;209;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0" name="Google Shape;210;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grpSp>
        <p:nvGrpSpPr>
          <p:cNvPr id="211" name="Google Shape;211;p21"/>
          <p:cNvGrpSpPr/>
          <p:nvPr/>
        </p:nvGrpSpPr>
        <p:grpSpPr>
          <a:xfrm>
            <a:off x="0" y="232076"/>
            <a:ext cx="1037850" cy="1016287"/>
            <a:chOff x="0" y="381001"/>
            <a:chExt cx="1037850" cy="1016287"/>
          </a:xfrm>
        </p:grpSpPr>
        <p:sp>
          <p:nvSpPr>
            <p:cNvPr id="212" name="Google Shape;212;p21"/>
            <p:cNvSpPr/>
            <p:nvPr/>
          </p:nvSpPr>
          <p:spPr>
            <a:xfrm rot="-5400000">
              <a:off x="0" y="381001"/>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15" name="Google Shape;21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5807804" y="2637"/>
            <a:ext cx="4238924" cy="5249429"/>
            <a:chOff x="4676756" y="-105839"/>
            <a:chExt cx="4817506" cy="5248904"/>
          </a:xfrm>
        </p:grpSpPr>
        <p:sp>
          <p:nvSpPr>
            <p:cNvPr id="21" name="Google Shape;21;p3"/>
            <p:cNvSpPr/>
            <p:nvPr/>
          </p:nvSpPr>
          <p:spPr>
            <a:xfrm rot="5400000">
              <a:off x="4712756" y="-136590"/>
              <a:ext cx="4734000" cy="48060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5163462" y="-138539"/>
              <a:ext cx="4298100" cy="43635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3"/>
          <p:cNvSpPr/>
          <p:nvPr/>
        </p:nvSpPr>
        <p:spPr>
          <a:xfrm rot="5400000">
            <a:off x="7082100" y="126000"/>
            <a:ext cx="2187900" cy="1935900"/>
          </a:xfrm>
          <a:prstGeom prst="diagStripe">
            <a:avLst>
              <a:gd fmla="val 0" name="adj"/>
            </a:avLst>
          </a:prstGeom>
          <a:gradFill>
            <a:gsLst>
              <a:gs pos="0">
                <a:schemeClr val="lt2"/>
              </a:gs>
              <a:gs pos="100000">
                <a:srgbClr val="B6D7A8"/>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6D7A8"/>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6" name="Shape 216"/>
        <p:cNvGrpSpPr/>
        <p:nvPr/>
      </p:nvGrpSpPr>
      <p:grpSpPr>
        <a:xfrm>
          <a:off x="0" y="0"/>
          <a:ext cx="0" cy="0"/>
          <a:chOff x="0" y="0"/>
          <a:chExt cx="0" cy="0"/>
        </a:xfrm>
      </p:grpSpPr>
      <p:grpSp>
        <p:nvGrpSpPr>
          <p:cNvPr id="217" name="Google Shape;217;p22"/>
          <p:cNvGrpSpPr/>
          <p:nvPr/>
        </p:nvGrpSpPr>
        <p:grpSpPr>
          <a:xfrm>
            <a:off x="0" y="4128572"/>
            <a:ext cx="698925" cy="684657"/>
            <a:chOff x="0" y="3785672"/>
            <a:chExt cx="698925" cy="684657"/>
          </a:xfrm>
        </p:grpSpPr>
        <p:sp>
          <p:nvSpPr>
            <p:cNvPr id="218" name="Google Shape;218;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21" name="Google Shape;22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 name="Shape 222"/>
        <p:cNvGrpSpPr/>
        <p:nvPr/>
      </p:nvGrpSpPr>
      <p:grpSpPr>
        <a:xfrm>
          <a:off x="0" y="0"/>
          <a:ext cx="0" cy="0"/>
          <a:chOff x="0" y="0"/>
          <a:chExt cx="0" cy="0"/>
        </a:xfrm>
      </p:grpSpPr>
      <p:grpSp>
        <p:nvGrpSpPr>
          <p:cNvPr id="223" name="Google Shape;223;p23"/>
          <p:cNvGrpSpPr/>
          <p:nvPr/>
        </p:nvGrpSpPr>
        <p:grpSpPr>
          <a:xfrm>
            <a:off x="4406400" y="0"/>
            <a:ext cx="4737600" cy="5143065"/>
            <a:chOff x="4406400" y="0"/>
            <a:chExt cx="4737600" cy="5143065"/>
          </a:xfrm>
        </p:grpSpPr>
        <p:sp>
          <p:nvSpPr>
            <p:cNvPr id="224" name="Google Shape;224;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rot="-5400000">
              <a:off x="7227414" y="3710807"/>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43" name="Google Shape;243;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4" name="Google Shape;24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 name="Shape 245"/>
        <p:cNvGrpSpPr/>
        <p:nvPr/>
      </p:nvGrpSpPr>
      <p:grpSpPr>
        <a:xfrm>
          <a:off x="0" y="0"/>
          <a:ext cx="0" cy="0"/>
          <a:chOff x="0" y="0"/>
          <a:chExt cx="0" cy="0"/>
        </a:xfrm>
      </p:grpSpPr>
      <p:sp>
        <p:nvSpPr>
          <p:cNvPr id="246" name="Google Shape;24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4"/>
          <p:cNvSpPr txBox="1"/>
          <p:nvPr>
            <p:ph type="title"/>
          </p:nvPr>
        </p:nvSpPr>
        <p:spPr>
          <a:xfrm>
            <a:off x="1019525" y="393750"/>
            <a:ext cx="73170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4"/>
          <p:cNvSpPr txBox="1"/>
          <p:nvPr>
            <p:ph idx="1" type="body"/>
          </p:nvPr>
        </p:nvSpPr>
        <p:spPr>
          <a:xfrm>
            <a:off x="1111175" y="1567550"/>
            <a:ext cx="7225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5" name="Google Shape;45;p4"/>
          <p:cNvSpPr txBox="1"/>
          <p:nvPr>
            <p:ph idx="12" type="sldNum"/>
          </p:nvPr>
        </p:nvSpPr>
        <p:spPr>
          <a:xfrm>
            <a:off x="8554000" y="4690250"/>
            <a:ext cx="590100" cy="442800"/>
          </a:xfrm>
          <a:prstGeom prst="rect">
            <a:avLst/>
          </a:prstGeom>
        </p:spPr>
        <p:txBody>
          <a:bodyPr anchorCtr="0" anchor="ctr" bIns="91425" lIns="91425" spcFirstLastPara="1" rIns="91425" wrap="square" tIns="91425">
            <a:normAutofit/>
          </a:bodyPr>
          <a:lstStyle>
            <a:lvl1pPr lvl="0" algn="ctr">
              <a:buNone/>
              <a:defRPr sz="1400">
                <a:solidFill>
                  <a:srgbClr val="333333"/>
                </a:solidFill>
                <a:latin typeface="Fira Sans Medium"/>
                <a:ea typeface="Fira Sans Medium"/>
                <a:cs typeface="Fira Sans Medium"/>
                <a:sym typeface="Fira Sans Medium"/>
              </a:defRPr>
            </a:lvl1pPr>
            <a:lvl2pPr lvl="1" algn="ctr">
              <a:buNone/>
              <a:defRPr sz="1400">
                <a:solidFill>
                  <a:srgbClr val="333333"/>
                </a:solidFill>
                <a:latin typeface="Fira Sans Medium"/>
                <a:ea typeface="Fira Sans Medium"/>
                <a:cs typeface="Fira Sans Medium"/>
                <a:sym typeface="Fira Sans Medium"/>
              </a:defRPr>
            </a:lvl2pPr>
            <a:lvl3pPr lvl="2" algn="ctr">
              <a:buNone/>
              <a:defRPr sz="1400">
                <a:solidFill>
                  <a:srgbClr val="333333"/>
                </a:solidFill>
                <a:latin typeface="Fira Sans Medium"/>
                <a:ea typeface="Fira Sans Medium"/>
                <a:cs typeface="Fira Sans Medium"/>
                <a:sym typeface="Fira Sans Medium"/>
              </a:defRPr>
            </a:lvl3pPr>
            <a:lvl4pPr lvl="3" algn="ctr">
              <a:buNone/>
              <a:defRPr sz="1400">
                <a:solidFill>
                  <a:srgbClr val="333333"/>
                </a:solidFill>
                <a:latin typeface="Fira Sans Medium"/>
                <a:ea typeface="Fira Sans Medium"/>
                <a:cs typeface="Fira Sans Medium"/>
                <a:sym typeface="Fira Sans Medium"/>
              </a:defRPr>
            </a:lvl4pPr>
            <a:lvl5pPr lvl="4" algn="ctr">
              <a:buNone/>
              <a:defRPr sz="1400">
                <a:solidFill>
                  <a:srgbClr val="333333"/>
                </a:solidFill>
                <a:latin typeface="Fira Sans Medium"/>
                <a:ea typeface="Fira Sans Medium"/>
                <a:cs typeface="Fira Sans Medium"/>
                <a:sym typeface="Fira Sans Medium"/>
              </a:defRPr>
            </a:lvl5pPr>
            <a:lvl6pPr lvl="5" algn="ctr">
              <a:buNone/>
              <a:defRPr sz="1400">
                <a:solidFill>
                  <a:srgbClr val="333333"/>
                </a:solidFill>
                <a:latin typeface="Fira Sans Medium"/>
                <a:ea typeface="Fira Sans Medium"/>
                <a:cs typeface="Fira Sans Medium"/>
                <a:sym typeface="Fira Sans Medium"/>
              </a:defRPr>
            </a:lvl6pPr>
            <a:lvl7pPr lvl="6" algn="ctr">
              <a:buNone/>
              <a:defRPr sz="1400">
                <a:solidFill>
                  <a:srgbClr val="333333"/>
                </a:solidFill>
                <a:latin typeface="Fira Sans Medium"/>
                <a:ea typeface="Fira Sans Medium"/>
                <a:cs typeface="Fira Sans Medium"/>
                <a:sym typeface="Fira Sans Medium"/>
              </a:defRPr>
            </a:lvl7pPr>
            <a:lvl8pPr lvl="7" algn="ctr">
              <a:buNone/>
              <a:defRPr sz="1400">
                <a:solidFill>
                  <a:srgbClr val="333333"/>
                </a:solidFill>
                <a:latin typeface="Fira Sans Medium"/>
                <a:ea typeface="Fira Sans Medium"/>
                <a:cs typeface="Fira Sans Medium"/>
                <a:sym typeface="Fira Sans Medium"/>
              </a:defRPr>
            </a:lvl8pPr>
            <a:lvl9pPr lvl="8" algn="ctr">
              <a:buNone/>
              <a:defRPr sz="1400">
                <a:solidFill>
                  <a:srgbClr val="333333"/>
                </a:solidFill>
                <a:latin typeface="Fira Sans Medium"/>
                <a:ea typeface="Fira Sans Medium"/>
                <a:cs typeface="Fira Sans Medium"/>
                <a:sym typeface="Fira Sans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46" name="Shape 46"/>
        <p:cNvGrpSpPr/>
        <p:nvPr/>
      </p:nvGrpSpPr>
      <p:grpSpPr>
        <a:xfrm>
          <a:off x="0" y="0"/>
          <a:ext cx="0" cy="0"/>
          <a:chOff x="0" y="0"/>
          <a:chExt cx="0" cy="0"/>
        </a:xfrm>
      </p:grpSpPr>
      <p:sp>
        <p:nvSpPr>
          <p:cNvPr id="47" name="Google Shape;47;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5"/>
          <p:cNvSpPr txBox="1"/>
          <p:nvPr>
            <p:ph idx="1" type="body"/>
          </p:nvPr>
        </p:nvSpPr>
        <p:spPr>
          <a:xfrm>
            <a:off x="908000" y="168210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5"/>
          <p:cNvSpPr txBox="1"/>
          <p:nvPr>
            <p:ph idx="2" type="body"/>
          </p:nvPr>
        </p:nvSpPr>
        <p:spPr>
          <a:xfrm>
            <a:off x="4933196"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 name="Google Shape;50;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51" name="Google Shape;51;p5"/>
          <p:cNvSpPr/>
          <p:nvPr/>
        </p:nvSpPr>
        <p:spPr>
          <a:xfrm rot="5400000">
            <a:off x="8633100" y="-52600"/>
            <a:ext cx="457800" cy="564000"/>
          </a:xfrm>
          <a:prstGeom prst="diagStripe">
            <a:avLst>
              <a:gd fmla="val 0" name="adj"/>
            </a:avLst>
          </a:prstGeom>
          <a:gradFill>
            <a:gsLst>
              <a:gs pos="0">
                <a:schemeClr val="lt2"/>
              </a:gs>
              <a:gs pos="100000">
                <a:srgbClr val="B6D7A8"/>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6D7A8"/>
              </a:high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grpSp>
        <p:nvGrpSpPr>
          <p:cNvPr id="53" name="Google Shape;53;p6"/>
          <p:cNvGrpSpPr/>
          <p:nvPr/>
        </p:nvGrpSpPr>
        <p:grpSpPr>
          <a:xfrm>
            <a:off x="0" y="148930"/>
            <a:ext cx="973711" cy="985189"/>
            <a:chOff x="0" y="381001"/>
            <a:chExt cx="1037850" cy="1016287"/>
          </a:xfrm>
        </p:grpSpPr>
        <p:sp>
          <p:nvSpPr>
            <p:cNvPr id="54" name="Google Shape;54;p6"/>
            <p:cNvSpPr/>
            <p:nvPr/>
          </p:nvSpPr>
          <p:spPr>
            <a:xfrm rot="-5400000">
              <a:off x="0" y="381001"/>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7" name="Google Shape;57;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0" y="197726"/>
            <a:ext cx="1037850" cy="1016287"/>
            <a:chOff x="0" y="381001"/>
            <a:chExt cx="1037850" cy="1016287"/>
          </a:xfrm>
        </p:grpSpPr>
        <p:sp>
          <p:nvSpPr>
            <p:cNvPr id="60" name="Google Shape;60;p7"/>
            <p:cNvSpPr/>
            <p:nvPr/>
          </p:nvSpPr>
          <p:spPr>
            <a:xfrm rot="-5400000">
              <a:off x="0" y="381001"/>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3" name="Google Shape;63;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4" name="Google Shape;64;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grpSp>
        <p:nvGrpSpPr>
          <p:cNvPr id="66" name="Google Shape;66;p8"/>
          <p:cNvGrpSpPr/>
          <p:nvPr/>
        </p:nvGrpSpPr>
        <p:grpSpPr>
          <a:xfrm>
            <a:off x="4406400" y="0"/>
            <a:ext cx="4737600" cy="5143500"/>
            <a:chOff x="4406400" y="0"/>
            <a:chExt cx="4737600" cy="5143500"/>
          </a:xfrm>
        </p:grpSpPr>
        <p:sp>
          <p:nvSpPr>
            <p:cNvPr id="67" name="Google Shape;67;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7227414" y="3711189"/>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 name="Google Shape;86;p8"/>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grpSp>
        <p:nvGrpSpPr>
          <p:cNvPr id="88" name="Google Shape;88;p9"/>
          <p:cNvGrpSpPr/>
          <p:nvPr/>
        </p:nvGrpSpPr>
        <p:grpSpPr>
          <a:xfrm>
            <a:off x="0" y="232076"/>
            <a:ext cx="1037850" cy="1016287"/>
            <a:chOff x="0" y="381001"/>
            <a:chExt cx="1037850" cy="1016287"/>
          </a:xfrm>
        </p:grpSpPr>
        <p:sp>
          <p:nvSpPr>
            <p:cNvPr id="89" name="Google Shape;89;p9"/>
            <p:cNvSpPr/>
            <p:nvPr/>
          </p:nvSpPr>
          <p:spPr>
            <a:xfrm rot="-5400000">
              <a:off x="0" y="381001"/>
              <a:ext cx="808800" cy="808800"/>
            </a:xfrm>
            <a:prstGeom prst="diagStrip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2" name="Google Shape;92;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3" name="Google Shape;93;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4" name="Google Shape;94;p9"/>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grpSp>
        <p:nvGrpSpPr>
          <p:cNvPr id="96" name="Google Shape;96;p10"/>
          <p:cNvGrpSpPr/>
          <p:nvPr/>
        </p:nvGrpSpPr>
        <p:grpSpPr>
          <a:xfrm>
            <a:off x="0" y="4128572"/>
            <a:ext cx="698925" cy="684657"/>
            <a:chOff x="0" y="3785672"/>
            <a:chExt cx="698925" cy="684657"/>
          </a:xfrm>
        </p:grpSpPr>
        <p:sp>
          <p:nvSpPr>
            <p:cNvPr id="97" name="Google Shape;97;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0" name="Google Shape;100;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ctr">
              <a:buNone/>
              <a:defRPr sz="1200">
                <a:solidFill>
                  <a:srgbClr val="333333"/>
                </a:solidFill>
                <a:latin typeface="Fira Sans Condensed"/>
                <a:ea typeface="Fira Sans Condensed"/>
                <a:cs typeface="Fira Sans Condensed"/>
                <a:sym typeface="Fira Sans Condensed"/>
              </a:defRPr>
            </a:lvl1pPr>
            <a:lvl2pPr lvl="1" algn="ctr">
              <a:buNone/>
              <a:defRPr sz="1200">
                <a:solidFill>
                  <a:srgbClr val="333333"/>
                </a:solidFill>
                <a:latin typeface="Fira Sans Condensed"/>
                <a:ea typeface="Fira Sans Condensed"/>
                <a:cs typeface="Fira Sans Condensed"/>
                <a:sym typeface="Fira Sans Condensed"/>
              </a:defRPr>
            </a:lvl2pPr>
            <a:lvl3pPr lvl="2" algn="ctr">
              <a:buNone/>
              <a:defRPr sz="1200">
                <a:solidFill>
                  <a:srgbClr val="333333"/>
                </a:solidFill>
                <a:latin typeface="Fira Sans Condensed"/>
                <a:ea typeface="Fira Sans Condensed"/>
                <a:cs typeface="Fira Sans Condensed"/>
                <a:sym typeface="Fira Sans Condensed"/>
              </a:defRPr>
            </a:lvl3pPr>
            <a:lvl4pPr lvl="3" algn="ctr">
              <a:buNone/>
              <a:defRPr sz="1200">
                <a:solidFill>
                  <a:srgbClr val="333333"/>
                </a:solidFill>
                <a:latin typeface="Fira Sans Condensed"/>
                <a:ea typeface="Fira Sans Condensed"/>
                <a:cs typeface="Fira Sans Condensed"/>
                <a:sym typeface="Fira Sans Condensed"/>
              </a:defRPr>
            </a:lvl4pPr>
            <a:lvl5pPr lvl="4" algn="ctr">
              <a:buNone/>
              <a:defRPr sz="1200">
                <a:solidFill>
                  <a:srgbClr val="333333"/>
                </a:solidFill>
                <a:latin typeface="Fira Sans Condensed"/>
                <a:ea typeface="Fira Sans Condensed"/>
                <a:cs typeface="Fira Sans Condensed"/>
                <a:sym typeface="Fira Sans Condensed"/>
              </a:defRPr>
            </a:lvl5pPr>
            <a:lvl6pPr lvl="5" algn="ctr">
              <a:buNone/>
              <a:defRPr sz="1200">
                <a:solidFill>
                  <a:srgbClr val="333333"/>
                </a:solidFill>
                <a:latin typeface="Fira Sans Condensed"/>
                <a:ea typeface="Fira Sans Condensed"/>
                <a:cs typeface="Fira Sans Condensed"/>
                <a:sym typeface="Fira Sans Condensed"/>
              </a:defRPr>
            </a:lvl6pPr>
            <a:lvl7pPr lvl="6" algn="ctr">
              <a:buNone/>
              <a:defRPr sz="1200">
                <a:solidFill>
                  <a:srgbClr val="333333"/>
                </a:solidFill>
                <a:latin typeface="Fira Sans Condensed"/>
                <a:ea typeface="Fira Sans Condensed"/>
                <a:cs typeface="Fira Sans Condensed"/>
                <a:sym typeface="Fira Sans Condensed"/>
              </a:defRPr>
            </a:lvl7pPr>
            <a:lvl8pPr lvl="7" algn="ctr">
              <a:buNone/>
              <a:defRPr sz="1200">
                <a:solidFill>
                  <a:srgbClr val="333333"/>
                </a:solidFill>
                <a:latin typeface="Fira Sans Condensed"/>
                <a:ea typeface="Fira Sans Condensed"/>
                <a:cs typeface="Fira Sans Condensed"/>
                <a:sym typeface="Fira Sans Condensed"/>
              </a:defRPr>
            </a:lvl8pPr>
            <a:lvl9pPr lvl="8" algn="ctr">
              <a:buNone/>
              <a:defRPr sz="1200">
                <a:solidFill>
                  <a:srgbClr val="333333"/>
                </a:solidFill>
                <a:latin typeface="Fira Sans Condensed"/>
                <a:ea typeface="Fira Sans Condensed"/>
                <a:cs typeface="Fira Sans Condensed"/>
                <a:sym typeface="Fira Sans Condense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blipFill>
          <a:blip r:embed="rId1">
            <a:alphaModFix/>
          </a:blip>
          <a:stretch>
            <a:fillRect/>
          </a:stretch>
        </a:blipFill>
      </p:bgPr>
    </p:bg>
    <p:spTree>
      <p:nvGrpSpPr>
        <p:cNvPr id="126" name="Shape 126"/>
        <p:cNvGrpSpPr/>
        <p:nvPr/>
      </p:nvGrpSpPr>
      <p:grpSpPr>
        <a:xfrm>
          <a:off x="0" y="0"/>
          <a:ext cx="0" cy="0"/>
          <a:chOff x="0" y="0"/>
          <a:chExt cx="0" cy="0"/>
        </a:xfrm>
      </p:grpSpPr>
      <p:sp>
        <p:nvSpPr>
          <p:cNvPr id="127" name="Google Shape;127;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28" name="Google Shape;128;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29" name="Google Shape;12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9.jpg"/><Relationship Id="rId5" Type="http://schemas.openxmlformats.org/officeDocument/2006/relationships/image" Target="../media/image15.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235100" y="532275"/>
            <a:ext cx="6325500" cy="3449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600">
                <a:latin typeface="Fira Sans Condensed"/>
                <a:ea typeface="Fira Sans Condensed"/>
                <a:cs typeface="Fira Sans Condensed"/>
                <a:sym typeface="Fira Sans Condensed"/>
              </a:rPr>
              <a:t>Automated Sleep Scoring using Multichannel EEG signal with the Quantitative Assessment of EEG Biomarkers</a:t>
            </a:r>
            <a:endParaRPr b="1">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3000"/>
          </a:p>
          <a:p>
            <a:pPr indent="457200" lvl="0" marL="0" rtl="0" algn="just">
              <a:spcBef>
                <a:spcPts val="0"/>
              </a:spcBef>
              <a:spcAft>
                <a:spcPts val="0"/>
              </a:spcAft>
              <a:buNone/>
            </a:pPr>
            <a:r>
              <a:rPr lang="en" sz="1400">
                <a:latin typeface="Fira Sans"/>
                <a:ea typeface="Fira Sans"/>
                <a:cs typeface="Fira Sans"/>
                <a:sym typeface="Fira Sans"/>
              </a:rPr>
              <a:t>Prepared by</a:t>
            </a:r>
            <a:endParaRPr sz="1500">
              <a:latin typeface="Fira Sans"/>
              <a:ea typeface="Fira Sans"/>
              <a:cs typeface="Fira Sans"/>
              <a:sym typeface="Fira Sans"/>
            </a:endParaRPr>
          </a:p>
          <a:p>
            <a:pPr indent="457200" lvl="0" marL="0" rtl="0" algn="just">
              <a:lnSpc>
                <a:spcPct val="115000"/>
              </a:lnSpc>
              <a:spcBef>
                <a:spcPts val="1000"/>
              </a:spcBef>
              <a:spcAft>
                <a:spcPts val="0"/>
              </a:spcAft>
              <a:buNone/>
            </a:pPr>
            <a:r>
              <a:rPr lang="en" sz="1500">
                <a:latin typeface="Fira Sans"/>
                <a:ea typeface="Fira Sans"/>
                <a:cs typeface="Fira Sans"/>
                <a:sym typeface="Fira Sans"/>
              </a:rPr>
              <a:t>Md. Abdul Bari, 170042005</a:t>
            </a:r>
            <a:endParaRPr sz="1500">
              <a:latin typeface="Fira Sans"/>
              <a:ea typeface="Fira Sans"/>
              <a:cs typeface="Fira Sans"/>
              <a:sym typeface="Fira Sans"/>
            </a:endParaRPr>
          </a:p>
          <a:p>
            <a:pPr indent="457200" lvl="0" marL="0" rtl="0" algn="just">
              <a:lnSpc>
                <a:spcPct val="115000"/>
              </a:lnSpc>
              <a:spcBef>
                <a:spcPts val="0"/>
              </a:spcBef>
              <a:spcAft>
                <a:spcPts val="0"/>
              </a:spcAft>
              <a:buNone/>
            </a:pPr>
            <a:r>
              <a:rPr lang="en" sz="1500">
                <a:latin typeface="Fira Sans"/>
                <a:ea typeface="Fira Sans"/>
                <a:cs typeface="Fira Sans"/>
                <a:sym typeface="Fira Sans"/>
              </a:rPr>
              <a:t>Rafsan Jany, 170042044</a:t>
            </a:r>
            <a:endParaRPr sz="1500">
              <a:latin typeface="Fira Sans"/>
              <a:ea typeface="Fira Sans"/>
              <a:cs typeface="Fira Sans"/>
              <a:sym typeface="Fira Sans"/>
            </a:endParaRPr>
          </a:p>
          <a:p>
            <a:pPr indent="457200" lvl="0" marL="0" rtl="0" algn="just">
              <a:lnSpc>
                <a:spcPct val="115000"/>
              </a:lnSpc>
              <a:spcBef>
                <a:spcPts val="0"/>
              </a:spcBef>
              <a:spcAft>
                <a:spcPts val="0"/>
              </a:spcAft>
              <a:buNone/>
            </a:pPr>
            <a:r>
              <a:rPr lang="en" sz="1500">
                <a:latin typeface="Fira Sans"/>
                <a:ea typeface="Fira Sans"/>
                <a:cs typeface="Fira Sans"/>
                <a:sym typeface="Fira Sans"/>
              </a:rPr>
              <a:t>Musfik Uddin, 170042088</a:t>
            </a:r>
            <a:endParaRPr sz="1500">
              <a:latin typeface="Fira Sans"/>
              <a:ea typeface="Fira Sans"/>
              <a:cs typeface="Fira Sans"/>
              <a:sym typeface="Fira Sans"/>
            </a:endParaRPr>
          </a:p>
          <a:p>
            <a:pPr indent="0" lvl="0" marL="0" rtl="0" algn="ctr">
              <a:spcBef>
                <a:spcPts val="0"/>
              </a:spcBef>
              <a:spcAft>
                <a:spcPts val="0"/>
              </a:spcAft>
              <a:buNone/>
            </a:pPr>
            <a:r>
              <a:t/>
            </a:r>
            <a:endParaRPr sz="1600"/>
          </a:p>
          <a:p>
            <a:pPr indent="0" lvl="0" marL="0" rtl="0" algn="r">
              <a:lnSpc>
                <a:spcPct val="115000"/>
              </a:lnSpc>
              <a:spcBef>
                <a:spcPts val="0"/>
              </a:spcBef>
              <a:spcAft>
                <a:spcPts val="0"/>
              </a:spcAft>
              <a:buNone/>
            </a:pPr>
            <a:r>
              <a:t/>
            </a:r>
            <a:endParaRPr sz="1400">
              <a:latin typeface="Fira Sans"/>
              <a:ea typeface="Fira Sans"/>
              <a:cs typeface="Fira Sans"/>
              <a:sym typeface="Fira Sans"/>
            </a:endParaRPr>
          </a:p>
        </p:txBody>
      </p:sp>
      <p:pic>
        <p:nvPicPr>
          <p:cNvPr id="252" name="Google Shape;252;p25"/>
          <p:cNvPicPr preferRelativeResize="0"/>
          <p:nvPr/>
        </p:nvPicPr>
        <p:blipFill>
          <a:blip r:embed="rId3">
            <a:alphaModFix/>
          </a:blip>
          <a:stretch>
            <a:fillRect/>
          </a:stretch>
        </p:blipFill>
        <p:spPr>
          <a:xfrm>
            <a:off x="8363675" y="379875"/>
            <a:ext cx="441350" cy="673350"/>
          </a:xfrm>
          <a:prstGeom prst="rect">
            <a:avLst/>
          </a:prstGeom>
          <a:noFill/>
          <a:ln>
            <a:noFill/>
          </a:ln>
        </p:spPr>
      </p:pic>
      <p:sp>
        <p:nvSpPr>
          <p:cNvPr id="253" name="Google Shape;253;p25"/>
          <p:cNvSpPr txBox="1"/>
          <p:nvPr/>
        </p:nvSpPr>
        <p:spPr>
          <a:xfrm>
            <a:off x="3351350" y="3352250"/>
            <a:ext cx="2563500" cy="1257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Fira Sans"/>
                <a:ea typeface="Fira Sans"/>
                <a:cs typeface="Fira Sans"/>
                <a:sym typeface="Fira Sans"/>
              </a:rPr>
              <a:t>Supervised by</a:t>
            </a:r>
            <a:endParaRPr>
              <a:solidFill>
                <a:schemeClr val="lt1"/>
              </a:solidFill>
              <a:latin typeface="Fira Sans"/>
              <a:ea typeface="Fira Sans"/>
              <a:cs typeface="Fira Sans"/>
              <a:sym typeface="Fira Sans"/>
            </a:endParaRPr>
          </a:p>
          <a:p>
            <a:pPr indent="0" lvl="0" marL="0" rtl="0" algn="r">
              <a:lnSpc>
                <a:spcPct val="115000"/>
              </a:lnSpc>
              <a:spcBef>
                <a:spcPts val="1000"/>
              </a:spcBef>
              <a:spcAft>
                <a:spcPts val="0"/>
              </a:spcAft>
              <a:buNone/>
            </a:pPr>
            <a:r>
              <a:rPr lang="en" sz="1500">
                <a:solidFill>
                  <a:schemeClr val="lt1"/>
                </a:solidFill>
                <a:latin typeface="Fira Sans"/>
                <a:ea typeface="Fira Sans"/>
                <a:cs typeface="Fira Sans"/>
                <a:sym typeface="Fira Sans"/>
              </a:rPr>
              <a:t>Dr. Md. Azam Hossain</a:t>
            </a:r>
            <a:endParaRPr sz="15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rPr lang="en">
                <a:solidFill>
                  <a:schemeClr val="lt1"/>
                </a:solidFill>
                <a:latin typeface="Fira Sans"/>
                <a:ea typeface="Fira Sans"/>
                <a:cs typeface="Fira Sans"/>
                <a:sym typeface="Fira Sans"/>
              </a:rPr>
              <a:t>Assistant Professor</a:t>
            </a:r>
            <a:endParaRPr>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rPr lang="en">
                <a:solidFill>
                  <a:schemeClr val="lt1"/>
                </a:solidFill>
                <a:latin typeface="Fira Sans"/>
                <a:ea typeface="Fira Sans"/>
                <a:cs typeface="Fira Sans"/>
                <a:sym typeface="Fira Sans"/>
              </a:rPr>
              <a:t>Department of CSE</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34"/>
          <p:cNvSpPr txBox="1"/>
          <p:nvPr>
            <p:ph type="title"/>
          </p:nvPr>
        </p:nvSpPr>
        <p:spPr>
          <a:xfrm>
            <a:off x="452425" y="359975"/>
            <a:ext cx="7884000" cy="7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Methodology</a:t>
            </a:r>
            <a:endParaRPr b="1" sz="3000">
              <a:solidFill>
                <a:schemeClr val="lt2"/>
              </a:solidFill>
              <a:latin typeface="Fira Sans Condensed"/>
              <a:ea typeface="Fira Sans Condensed"/>
              <a:cs typeface="Fira Sans Condensed"/>
              <a:sym typeface="Fira Sans Condensed"/>
            </a:endParaRPr>
          </a:p>
        </p:txBody>
      </p:sp>
      <p:sp>
        <p:nvSpPr>
          <p:cNvPr id="366" name="Google Shape;366;p34"/>
          <p:cNvSpPr txBox="1"/>
          <p:nvPr>
            <p:ph idx="1" type="body"/>
          </p:nvPr>
        </p:nvSpPr>
        <p:spPr>
          <a:xfrm>
            <a:off x="798000" y="1263750"/>
            <a:ext cx="7492500" cy="303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chemeClr val="dk1"/>
                </a:solidFill>
                <a:latin typeface="Fira Sans Condensed"/>
                <a:ea typeface="Fira Sans Condensed"/>
                <a:cs typeface="Fira Sans Condensed"/>
                <a:sym typeface="Fira Sans Condensed"/>
              </a:rPr>
              <a:t> </a:t>
            </a:r>
            <a:endParaRPr sz="1600">
              <a:solidFill>
                <a:schemeClr val="dk1"/>
              </a:solidFill>
              <a:latin typeface="Fira Sans Condensed"/>
              <a:ea typeface="Fira Sans Condensed"/>
              <a:cs typeface="Fira Sans Condensed"/>
              <a:sym typeface="Fira Sans Condensed"/>
            </a:endParaRPr>
          </a:p>
        </p:txBody>
      </p:sp>
      <p:sp>
        <p:nvSpPr>
          <p:cNvPr id="367" name="Google Shape;367;p34"/>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68" name="Google Shape;368;p34"/>
          <p:cNvGrpSpPr/>
          <p:nvPr/>
        </p:nvGrpSpPr>
        <p:grpSpPr>
          <a:xfrm>
            <a:off x="0" y="5056825"/>
            <a:ext cx="9143975" cy="91512"/>
            <a:chOff x="0" y="5056825"/>
            <a:chExt cx="9143975" cy="91512"/>
          </a:xfrm>
        </p:grpSpPr>
        <p:sp>
          <p:nvSpPr>
            <p:cNvPr id="369" name="Google Shape;369;p34"/>
            <p:cNvSpPr/>
            <p:nvPr/>
          </p:nvSpPr>
          <p:spPr>
            <a:xfrm>
              <a:off x="4336175" y="5056825"/>
              <a:ext cx="4807800" cy="91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0" y="5056837"/>
              <a:ext cx="45720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1" name="Google Shape;371;p34"/>
          <p:cNvPicPr preferRelativeResize="0"/>
          <p:nvPr/>
        </p:nvPicPr>
        <p:blipFill>
          <a:blip r:embed="rId3">
            <a:alphaModFix/>
          </a:blip>
          <a:stretch>
            <a:fillRect/>
          </a:stretch>
        </p:blipFill>
        <p:spPr>
          <a:xfrm>
            <a:off x="101863" y="1182725"/>
            <a:ext cx="8940277" cy="335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35"/>
          <p:cNvSpPr txBox="1"/>
          <p:nvPr>
            <p:ph type="title"/>
          </p:nvPr>
        </p:nvSpPr>
        <p:spPr>
          <a:xfrm>
            <a:off x="452425" y="359975"/>
            <a:ext cx="7884000" cy="7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Dataset</a:t>
            </a:r>
            <a:endParaRPr b="1" sz="3000">
              <a:solidFill>
                <a:schemeClr val="lt2"/>
              </a:solidFill>
              <a:latin typeface="Fira Sans Condensed"/>
              <a:ea typeface="Fira Sans Condensed"/>
              <a:cs typeface="Fira Sans Condensed"/>
              <a:sym typeface="Fira Sans Condensed"/>
            </a:endParaRPr>
          </a:p>
        </p:txBody>
      </p:sp>
      <p:sp>
        <p:nvSpPr>
          <p:cNvPr id="377" name="Google Shape;377;p35"/>
          <p:cNvSpPr txBox="1"/>
          <p:nvPr>
            <p:ph idx="1" type="body"/>
          </p:nvPr>
        </p:nvSpPr>
        <p:spPr>
          <a:xfrm>
            <a:off x="798000" y="1263750"/>
            <a:ext cx="7492500" cy="30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dk1"/>
                </a:solidFill>
                <a:latin typeface="Fira Sans Condensed"/>
                <a:ea typeface="Fira Sans Condensed"/>
                <a:cs typeface="Fira Sans Condensed"/>
                <a:sym typeface="Fira Sans Condensed"/>
              </a:rPr>
              <a:t>Haaglanden Medisch Centrum (HMC) </a:t>
            </a:r>
            <a:r>
              <a:rPr lang="en" sz="1600">
                <a:solidFill>
                  <a:schemeClr val="dk1"/>
                </a:solidFill>
                <a:latin typeface="Fira Sans Condensed"/>
                <a:ea typeface="Fira Sans Condensed"/>
                <a:cs typeface="Fira Sans Condensed"/>
                <a:sym typeface="Fira Sans Condensed"/>
              </a:rPr>
              <a:t>sleep staging database</a:t>
            </a:r>
            <a:r>
              <a:rPr b="1" lang="en" sz="1600">
                <a:solidFill>
                  <a:schemeClr val="dk1"/>
                </a:solidFill>
                <a:latin typeface="Fira Sans Condensed"/>
                <a:ea typeface="Fira Sans Condensed"/>
                <a:cs typeface="Fira Sans Condensed"/>
                <a:sym typeface="Fira Sans Condensed"/>
              </a:rPr>
              <a:t>:</a:t>
            </a:r>
            <a:endParaRPr b="1" sz="1600">
              <a:solidFill>
                <a:schemeClr val="dk1"/>
              </a:solidFill>
              <a:latin typeface="Fira Sans Condensed"/>
              <a:ea typeface="Fira Sans Condensed"/>
              <a:cs typeface="Fira Sans Condensed"/>
              <a:sym typeface="Fira Sans Condensed"/>
            </a:endParaRPr>
          </a:p>
          <a:p>
            <a:pPr indent="-330200" lvl="0" marL="457200" rtl="0" algn="l">
              <a:spcBef>
                <a:spcPts val="1200"/>
              </a:spcBef>
              <a:spcAft>
                <a:spcPts val="0"/>
              </a:spcAft>
              <a:buClr>
                <a:srgbClr val="B6D7A8"/>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Whole-night PSG sleep recording of 154 person (88 Male, 66 Female)</a:t>
            </a:r>
            <a:endParaRPr sz="1600">
              <a:solidFill>
                <a:schemeClr val="dk1"/>
              </a:solidFill>
              <a:latin typeface="Fira Sans Condensed"/>
              <a:ea typeface="Fira Sans Condensed"/>
              <a:cs typeface="Fira Sans Condensed"/>
              <a:sym typeface="Fira Sans Condensed"/>
            </a:endParaRPr>
          </a:p>
          <a:p>
            <a:pPr indent="-330200" lvl="0" marL="457200" rtl="0" algn="l">
              <a:spcBef>
                <a:spcPts val="0"/>
              </a:spcBef>
              <a:spcAft>
                <a:spcPts val="0"/>
              </a:spcAft>
              <a:buClr>
                <a:srgbClr val="B6D7A8"/>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Mean Age of 53.8 ± 15.4</a:t>
            </a:r>
            <a:endParaRPr sz="1600">
              <a:solidFill>
                <a:schemeClr val="dk1"/>
              </a:solidFill>
              <a:latin typeface="Fira Sans Condensed"/>
              <a:ea typeface="Fira Sans Condensed"/>
              <a:cs typeface="Fira Sans Condensed"/>
              <a:sym typeface="Fira Sans Condensed"/>
            </a:endParaRPr>
          </a:p>
          <a:p>
            <a:pPr indent="-330200" lvl="0" marL="457200" rtl="0" algn="l">
              <a:spcBef>
                <a:spcPts val="0"/>
              </a:spcBef>
              <a:spcAft>
                <a:spcPts val="0"/>
              </a:spcAft>
              <a:buClr>
                <a:srgbClr val="B6D7A8"/>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Published on July 1, 2021 (collected during 2018)</a:t>
            </a:r>
            <a:endParaRPr sz="1600">
              <a:solidFill>
                <a:schemeClr val="dk1"/>
              </a:solidFill>
              <a:latin typeface="Fira Sans Condensed"/>
              <a:ea typeface="Fira Sans Condensed"/>
              <a:cs typeface="Fira Sans Condensed"/>
              <a:sym typeface="Fira Sans Condensed"/>
            </a:endParaRPr>
          </a:p>
          <a:p>
            <a:pPr indent="0" lvl="0" marL="0" rtl="0" algn="l">
              <a:spcBef>
                <a:spcPts val="1200"/>
              </a:spcBef>
              <a:spcAft>
                <a:spcPts val="0"/>
              </a:spcAft>
              <a:buNone/>
            </a:pPr>
            <a:r>
              <a:rPr lang="en" sz="1600">
                <a:solidFill>
                  <a:schemeClr val="dk1"/>
                </a:solidFill>
                <a:latin typeface="Fira Sans Condensed"/>
                <a:ea typeface="Fira Sans Condensed"/>
                <a:cs typeface="Fira Sans Condensed"/>
                <a:sym typeface="Fira Sans Condensed"/>
              </a:rPr>
              <a:t>Each recording Contains -</a:t>
            </a:r>
            <a:endParaRPr sz="1600">
              <a:solidFill>
                <a:schemeClr val="dk1"/>
              </a:solidFill>
              <a:latin typeface="Fira Sans Condensed"/>
              <a:ea typeface="Fira Sans Condensed"/>
              <a:cs typeface="Fira Sans Condensed"/>
              <a:sym typeface="Fira Sans Condensed"/>
            </a:endParaRPr>
          </a:p>
          <a:p>
            <a:pPr indent="-330200" lvl="0" marL="457200" rtl="0" algn="l">
              <a:spcBef>
                <a:spcPts val="1200"/>
              </a:spcBef>
              <a:spcAft>
                <a:spcPts val="0"/>
              </a:spcAft>
              <a:buClr>
                <a:srgbClr val="B6D7A8"/>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A raw  signal file ( .edf )</a:t>
            </a:r>
            <a:endParaRPr sz="1600">
              <a:solidFill>
                <a:schemeClr val="dk1"/>
              </a:solidFill>
              <a:latin typeface="Fira Sans Condensed"/>
              <a:ea typeface="Fira Sans Condensed"/>
              <a:cs typeface="Fira Sans Condensed"/>
              <a:sym typeface="Fira Sans Condensed"/>
            </a:endParaRPr>
          </a:p>
          <a:p>
            <a:pPr indent="-330200" lvl="0" marL="457200" rtl="0" algn="l">
              <a:spcBef>
                <a:spcPts val="0"/>
              </a:spcBef>
              <a:spcAft>
                <a:spcPts val="0"/>
              </a:spcAft>
              <a:buClr>
                <a:srgbClr val="B6D7A8"/>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A sleepscoring file (.txt)</a:t>
            </a:r>
            <a:endParaRPr sz="1600">
              <a:solidFill>
                <a:schemeClr val="dk1"/>
              </a:solidFill>
              <a:latin typeface="Fira Sans Condensed"/>
              <a:ea typeface="Fira Sans Condensed"/>
              <a:cs typeface="Fira Sans Condensed"/>
              <a:sym typeface="Fira Sans Condensed"/>
            </a:endParaRPr>
          </a:p>
          <a:p>
            <a:pPr indent="-330200" lvl="1" marL="914400" rtl="0" algn="l">
              <a:spcBef>
                <a:spcPts val="0"/>
              </a:spcBef>
              <a:spcAft>
                <a:spcPts val="0"/>
              </a:spcAft>
              <a:buClr>
                <a:srgbClr val="B6D7A8"/>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Gives sleepscore for an epoch of 30 sec</a:t>
            </a:r>
            <a:endParaRPr sz="1600">
              <a:solidFill>
                <a:schemeClr val="dk1"/>
              </a:solidFill>
              <a:latin typeface="Fira Sans Condensed"/>
              <a:ea typeface="Fira Sans Condensed"/>
              <a:cs typeface="Fira Sans Condensed"/>
              <a:sym typeface="Fira Sans Condensed"/>
            </a:endParaRPr>
          </a:p>
        </p:txBody>
      </p:sp>
      <p:sp>
        <p:nvSpPr>
          <p:cNvPr id="378" name="Google Shape;378;p35"/>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79" name="Google Shape;379;p35"/>
          <p:cNvGrpSpPr/>
          <p:nvPr/>
        </p:nvGrpSpPr>
        <p:grpSpPr>
          <a:xfrm>
            <a:off x="0" y="5056825"/>
            <a:ext cx="9143975" cy="91512"/>
            <a:chOff x="0" y="5056825"/>
            <a:chExt cx="9143975" cy="91512"/>
          </a:xfrm>
        </p:grpSpPr>
        <p:sp>
          <p:nvSpPr>
            <p:cNvPr id="380" name="Google Shape;380;p35"/>
            <p:cNvSpPr/>
            <p:nvPr/>
          </p:nvSpPr>
          <p:spPr>
            <a:xfrm>
              <a:off x="4336175" y="5056825"/>
              <a:ext cx="4807800" cy="91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0" y="5056837"/>
              <a:ext cx="45720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36"/>
          <p:cNvSpPr txBox="1"/>
          <p:nvPr>
            <p:ph type="title"/>
          </p:nvPr>
        </p:nvSpPr>
        <p:spPr>
          <a:xfrm>
            <a:off x="399275" y="346675"/>
            <a:ext cx="7937100" cy="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10">
                <a:solidFill>
                  <a:schemeClr val="lt2"/>
                </a:solidFill>
                <a:latin typeface="Fira Sans Condensed"/>
                <a:ea typeface="Fira Sans Condensed"/>
                <a:cs typeface="Fira Sans Condensed"/>
                <a:sym typeface="Fira Sans Condensed"/>
              </a:rPr>
              <a:t>Pre Processing </a:t>
            </a:r>
            <a:endParaRPr b="1" sz="3010">
              <a:solidFill>
                <a:schemeClr val="lt2"/>
              </a:solidFill>
              <a:latin typeface="Fira Sans Condensed"/>
              <a:ea typeface="Fira Sans Condensed"/>
              <a:cs typeface="Fira Sans Condensed"/>
              <a:sym typeface="Fira Sans Condensed"/>
            </a:endParaRPr>
          </a:p>
        </p:txBody>
      </p:sp>
      <p:sp>
        <p:nvSpPr>
          <p:cNvPr id="387" name="Google Shape;387;p36"/>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88" name="Google Shape;388;p36"/>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txBox="1"/>
          <p:nvPr/>
        </p:nvSpPr>
        <p:spPr>
          <a:xfrm>
            <a:off x="399275" y="1204925"/>
            <a:ext cx="5328300" cy="28887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t/>
            </a:r>
            <a:endParaRPr b="1" sz="1700" u="sng">
              <a:solidFill>
                <a:schemeClr val="lt2"/>
              </a:solidFill>
              <a:latin typeface="Fira Sans Condensed"/>
              <a:ea typeface="Fira Sans Condensed"/>
              <a:cs typeface="Fira Sans Condensed"/>
              <a:sym typeface="Fira Sans Condensed"/>
            </a:endParaRPr>
          </a:p>
          <a:p>
            <a:pPr indent="0" lvl="0" marL="0" rtl="0" algn="just">
              <a:spcBef>
                <a:spcPts val="1000"/>
              </a:spcBef>
              <a:spcAft>
                <a:spcPts val="0"/>
              </a:spcAft>
              <a:buNone/>
            </a:pPr>
            <a:r>
              <a:rPr b="1" lang="en" sz="1700" u="sng">
                <a:solidFill>
                  <a:schemeClr val="lt2"/>
                </a:solidFill>
                <a:latin typeface="Fira Sans Condensed"/>
                <a:ea typeface="Fira Sans Condensed"/>
                <a:cs typeface="Fira Sans Condensed"/>
                <a:sym typeface="Fira Sans Condensed"/>
              </a:rPr>
              <a:t>Infinite Impulse Response (IIR)</a:t>
            </a:r>
            <a:r>
              <a:rPr b="1" lang="en" sz="1700" u="sng">
                <a:solidFill>
                  <a:schemeClr val="lt2"/>
                </a:solidFill>
                <a:latin typeface="Fira Sans Condensed"/>
                <a:ea typeface="Fira Sans Condensed"/>
                <a:cs typeface="Fira Sans Condensed"/>
                <a:sym typeface="Fira Sans Condensed"/>
              </a:rPr>
              <a:t>:</a:t>
            </a:r>
            <a:endParaRPr b="1" sz="1700" u="sng">
              <a:solidFill>
                <a:schemeClr val="lt2"/>
              </a:solidFill>
              <a:latin typeface="Fira Sans Condensed"/>
              <a:ea typeface="Fira Sans Condensed"/>
              <a:cs typeface="Fira Sans Condensed"/>
              <a:sym typeface="Fira Sans Condensed"/>
            </a:endParaRPr>
          </a:p>
          <a:p>
            <a:pPr indent="0" lvl="0" marL="457200" rtl="0" algn="l">
              <a:spcBef>
                <a:spcPts val="1000"/>
              </a:spcBef>
              <a:spcAft>
                <a:spcPts val="0"/>
              </a:spcAft>
              <a:buNone/>
            </a:pPr>
            <a:r>
              <a:rPr lang="en" sz="1600">
                <a:solidFill>
                  <a:schemeClr val="dk1"/>
                </a:solidFill>
                <a:latin typeface="Fira Sans Condensed"/>
                <a:ea typeface="Fira Sans Condensed"/>
                <a:cs typeface="Fira Sans Condensed"/>
                <a:sym typeface="Fira Sans Condensed"/>
              </a:rPr>
              <a:t>Digital filtering to remove 60 Hz AC noise of</a:t>
            </a:r>
            <a:r>
              <a:rPr lang="en" sz="1700">
                <a:solidFill>
                  <a:schemeClr val="dk1"/>
                </a:solidFill>
                <a:latin typeface="Fira Sans Condensed"/>
                <a:ea typeface="Fira Sans Condensed"/>
                <a:cs typeface="Fira Sans Condensed"/>
                <a:sym typeface="Fira Sans Condensed"/>
              </a:rPr>
              <a:t> nearby electrical grid</a:t>
            </a:r>
            <a:endParaRPr sz="1700">
              <a:solidFill>
                <a:schemeClr val="dk1"/>
              </a:solidFill>
              <a:latin typeface="Fira Sans Condensed"/>
              <a:ea typeface="Fira Sans Condensed"/>
              <a:cs typeface="Fira Sans Condensed"/>
              <a:sym typeface="Fira Sans Condensed"/>
            </a:endParaRPr>
          </a:p>
          <a:p>
            <a:pPr indent="0" lvl="0" marL="457200" rtl="0" algn="l">
              <a:spcBef>
                <a:spcPts val="1000"/>
              </a:spcBef>
              <a:spcAft>
                <a:spcPts val="0"/>
              </a:spcAft>
              <a:buNone/>
            </a:pPr>
            <a:r>
              <a:t/>
            </a:r>
            <a:endParaRPr sz="1700">
              <a:solidFill>
                <a:schemeClr val="dk1"/>
              </a:solidFill>
              <a:latin typeface="Fira Sans Condensed"/>
              <a:ea typeface="Fira Sans Condensed"/>
              <a:cs typeface="Fira Sans Condensed"/>
              <a:sym typeface="Fira Sans Condensed"/>
            </a:endParaRPr>
          </a:p>
          <a:p>
            <a:pPr indent="0" lvl="0" marL="0" rtl="0" algn="just">
              <a:spcBef>
                <a:spcPts val="1000"/>
              </a:spcBef>
              <a:spcAft>
                <a:spcPts val="0"/>
              </a:spcAft>
              <a:buNone/>
            </a:pPr>
            <a:r>
              <a:rPr b="1" lang="en" sz="1700" u="sng">
                <a:solidFill>
                  <a:schemeClr val="lt2"/>
                </a:solidFill>
                <a:latin typeface="Fira Sans Condensed"/>
                <a:ea typeface="Fira Sans Condensed"/>
                <a:cs typeface="Fira Sans Condensed"/>
                <a:sym typeface="Fira Sans Condensed"/>
              </a:rPr>
              <a:t>Independent Component Analysis (ICA):</a:t>
            </a:r>
            <a:endParaRPr sz="1600">
              <a:latin typeface="Fira Sans Condensed"/>
              <a:ea typeface="Fira Sans Condensed"/>
              <a:cs typeface="Fira Sans Condensed"/>
              <a:sym typeface="Fira Sans Condensed"/>
            </a:endParaRPr>
          </a:p>
          <a:p>
            <a:pPr indent="0" lvl="0" marL="457200" rtl="0" algn="l">
              <a:spcBef>
                <a:spcPts val="1000"/>
              </a:spcBef>
              <a:spcAft>
                <a:spcPts val="0"/>
              </a:spcAft>
              <a:buNone/>
            </a:pPr>
            <a:r>
              <a:rPr lang="en" sz="1600">
                <a:latin typeface="Fira Sans Condensed"/>
                <a:ea typeface="Fira Sans Condensed"/>
                <a:cs typeface="Fira Sans Condensed"/>
                <a:sym typeface="Fira Sans Condensed"/>
              </a:rPr>
              <a:t>ICA was used to eliminate EOG </a:t>
            </a:r>
            <a:r>
              <a:rPr lang="en" sz="1600">
                <a:latin typeface="Fira Sans Condensed"/>
                <a:ea typeface="Fira Sans Condensed"/>
                <a:cs typeface="Fira Sans Condensed"/>
                <a:sym typeface="Fira Sans Condensed"/>
              </a:rPr>
              <a:t>and EMG </a:t>
            </a:r>
            <a:r>
              <a:rPr lang="en" sz="1600">
                <a:latin typeface="Fira Sans Condensed"/>
                <a:ea typeface="Fira Sans Condensed"/>
                <a:cs typeface="Fira Sans Condensed"/>
                <a:sym typeface="Fira Sans Condensed"/>
              </a:rPr>
              <a:t>ar</a:t>
            </a:r>
            <a:r>
              <a:rPr lang="en" sz="1600">
                <a:latin typeface="Fira Sans Condensed"/>
                <a:ea typeface="Fira Sans Condensed"/>
                <a:cs typeface="Fira Sans Condensed"/>
                <a:sym typeface="Fira Sans Condensed"/>
              </a:rPr>
              <a:t>t</a:t>
            </a:r>
            <a:r>
              <a:rPr lang="en" sz="1600">
                <a:latin typeface="Fira Sans Condensed"/>
                <a:ea typeface="Fira Sans Condensed"/>
                <a:cs typeface="Fira Sans Condensed"/>
                <a:sym typeface="Fira Sans Condensed"/>
              </a:rPr>
              <a:t>ifacts from the EEG signal</a:t>
            </a:r>
            <a:endParaRPr sz="1600">
              <a:latin typeface="Fira Sans Condensed"/>
              <a:ea typeface="Fira Sans Condensed"/>
              <a:cs typeface="Fira Sans Condensed"/>
              <a:sym typeface="Fira Sans Condensed"/>
            </a:endParaRPr>
          </a:p>
        </p:txBody>
      </p:sp>
      <p:pic>
        <p:nvPicPr>
          <p:cNvPr id="390" name="Google Shape;390;p36"/>
          <p:cNvPicPr preferRelativeResize="0"/>
          <p:nvPr/>
        </p:nvPicPr>
        <p:blipFill>
          <a:blip r:embed="rId3">
            <a:alphaModFix/>
          </a:blip>
          <a:stretch>
            <a:fillRect/>
          </a:stretch>
        </p:blipFill>
        <p:spPr>
          <a:xfrm>
            <a:off x="6113225" y="701075"/>
            <a:ext cx="2551225" cy="4201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p37"/>
          <p:cNvSpPr txBox="1"/>
          <p:nvPr>
            <p:ph type="title"/>
          </p:nvPr>
        </p:nvSpPr>
        <p:spPr>
          <a:xfrm>
            <a:off x="399275" y="346675"/>
            <a:ext cx="7937100" cy="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10">
                <a:solidFill>
                  <a:schemeClr val="lt2"/>
                </a:solidFill>
                <a:latin typeface="Fira Sans Condensed"/>
                <a:ea typeface="Fira Sans Condensed"/>
                <a:cs typeface="Fira Sans Condensed"/>
                <a:sym typeface="Fira Sans Condensed"/>
              </a:rPr>
              <a:t>Feature Extraction</a:t>
            </a:r>
            <a:endParaRPr b="1" sz="3010">
              <a:solidFill>
                <a:schemeClr val="lt2"/>
              </a:solidFill>
              <a:latin typeface="Fira Sans Condensed"/>
              <a:ea typeface="Fira Sans Condensed"/>
              <a:cs typeface="Fira Sans Condensed"/>
              <a:sym typeface="Fira Sans Condensed"/>
            </a:endParaRPr>
          </a:p>
        </p:txBody>
      </p:sp>
      <p:sp>
        <p:nvSpPr>
          <p:cNvPr id="396" name="Google Shape;396;p37"/>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97" name="Google Shape;397;p37"/>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37"/>
          <p:cNvPicPr preferRelativeResize="0"/>
          <p:nvPr/>
        </p:nvPicPr>
        <p:blipFill>
          <a:blip r:embed="rId3">
            <a:alphaModFix/>
          </a:blip>
          <a:stretch>
            <a:fillRect/>
          </a:stretch>
        </p:blipFill>
        <p:spPr>
          <a:xfrm>
            <a:off x="5074885" y="2671725"/>
            <a:ext cx="3410990" cy="2273975"/>
          </a:xfrm>
          <a:prstGeom prst="rect">
            <a:avLst/>
          </a:prstGeom>
          <a:noFill/>
          <a:ln>
            <a:noFill/>
          </a:ln>
        </p:spPr>
      </p:pic>
      <p:pic>
        <p:nvPicPr>
          <p:cNvPr id="399" name="Google Shape;399;p37"/>
          <p:cNvPicPr preferRelativeResize="0"/>
          <p:nvPr/>
        </p:nvPicPr>
        <p:blipFill>
          <a:blip r:embed="rId4">
            <a:alphaModFix/>
          </a:blip>
          <a:stretch>
            <a:fillRect/>
          </a:stretch>
        </p:blipFill>
        <p:spPr>
          <a:xfrm>
            <a:off x="5465851" y="346675"/>
            <a:ext cx="3248625" cy="2273975"/>
          </a:xfrm>
          <a:prstGeom prst="rect">
            <a:avLst/>
          </a:prstGeom>
          <a:noFill/>
          <a:ln>
            <a:noFill/>
          </a:ln>
        </p:spPr>
      </p:pic>
      <p:sp>
        <p:nvSpPr>
          <p:cNvPr id="400" name="Google Shape;400;p37"/>
          <p:cNvSpPr txBox="1"/>
          <p:nvPr/>
        </p:nvSpPr>
        <p:spPr>
          <a:xfrm>
            <a:off x="399275" y="1204925"/>
            <a:ext cx="4172700" cy="23241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t/>
            </a:r>
            <a:endParaRPr b="1" sz="1700" u="sng">
              <a:solidFill>
                <a:schemeClr val="lt2"/>
              </a:solidFill>
              <a:latin typeface="Fira Sans Condensed"/>
              <a:ea typeface="Fira Sans Condensed"/>
              <a:cs typeface="Fira Sans Condensed"/>
              <a:sym typeface="Fira Sans Condensed"/>
            </a:endParaRPr>
          </a:p>
          <a:p>
            <a:pPr indent="0" lvl="0" marL="0" rtl="0" algn="just">
              <a:spcBef>
                <a:spcPts val="1000"/>
              </a:spcBef>
              <a:spcAft>
                <a:spcPts val="0"/>
              </a:spcAft>
              <a:buNone/>
            </a:pPr>
            <a:r>
              <a:rPr b="1" lang="en" sz="1700" u="sng">
                <a:solidFill>
                  <a:schemeClr val="lt2"/>
                </a:solidFill>
                <a:latin typeface="Fira Sans Condensed"/>
                <a:ea typeface="Fira Sans Condensed"/>
                <a:cs typeface="Fira Sans Condensed"/>
                <a:sym typeface="Fira Sans Condensed"/>
              </a:rPr>
              <a:t>Fast Fourier Transform:</a:t>
            </a:r>
            <a:endParaRPr b="1" sz="1700" u="sng">
              <a:solidFill>
                <a:schemeClr val="lt2"/>
              </a:solidFill>
              <a:latin typeface="Fira Sans Condensed"/>
              <a:ea typeface="Fira Sans Condensed"/>
              <a:cs typeface="Fira Sans Condensed"/>
              <a:sym typeface="Fira Sans Condensed"/>
            </a:endParaRPr>
          </a:p>
          <a:p>
            <a:pPr indent="-330200" lvl="0" marL="457200" rtl="0" algn="just">
              <a:spcBef>
                <a:spcPts val="1000"/>
              </a:spcBef>
              <a:spcAft>
                <a:spcPts val="0"/>
              </a:spcAft>
              <a:buClr>
                <a:srgbClr val="82C7A5"/>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Converts the EEG signals from the  time domain to a representation in the  frequency-domain</a:t>
            </a:r>
            <a:endParaRPr sz="1600">
              <a:solidFill>
                <a:schemeClr val="dk1"/>
              </a:solidFill>
              <a:latin typeface="Fira Sans Condensed"/>
              <a:ea typeface="Fira Sans Condensed"/>
              <a:cs typeface="Fira Sans Condensed"/>
              <a:sym typeface="Fira Sans Condensed"/>
            </a:endParaRPr>
          </a:p>
          <a:p>
            <a:pPr indent="-330200" lvl="0" marL="457200" rtl="0" algn="just">
              <a:spcBef>
                <a:spcPts val="1000"/>
              </a:spcBef>
              <a:spcAft>
                <a:spcPts val="0"/>
              </a:spcAft>
              <a:buClr>
                <a:srgbClr val="82C7A5"/>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BUT the resulting frequency spectrum after applying FFT is likely to be distorted</a:t>
            </a:r>
            <a:endParaRPr sz="1600">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p38"/>
          <p:cNvSpPr txBox="1"/>
          <p:nvPr>
            <p:ph type="title"/>
          </p:nvPr>
        </p:nvSpPr>
        <p:spPr>
          <a:xfrm>
            <a:off x="332425" y="393750"/>
            <a:ext cx="80040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Feature Extractio</a:t>
            </a:r>
            <a:r>
              <a:rPr b="1" lang="en" sz="3000">
                <a:solidFill>
                  <a:schemeClr val="lt2"/>
                </a:solidFill>
                <a:latin typeface="Fira Sans Condensed"/>
                <a:ea typeface="Fira Sans Condensed"/>
                <a:cs typeface="Fira Sans Condensed"/>
                <a:sym typeface="Fira Sans Condensed"/>
              </a:rPr>
              <a:t>n (cont.</a:t>
            </a:r>
            <a:r>
              <a:rPr b="1" lang="en" sz="3000">
                <a:solidFill>
                  <a:schemeClr val="lt2"/>
                </a:solidFill>
                <a:latin typeface="Fira Sans Condensed"/>
                <a:ea typeface="Fira Sans Condensed"/>
                <a:cs typeface="Fira Sans Condensed"/>
                <a:sym typeface="Fira Sans Condensed"/>
              </a:rPr>
              <a:t>)</a:t>
            </a:r>
            <a:endParaRPr b="1" sz="3000">
              <a:solidFill>
                <a:schemeClr val="lt2"/>
              </a:solidFill>
              <a:latin typeface="Fira Sans Condensed"/>
              <a:ea typeface="Fira Sans Condensed"/>
              <a:cs typeface="Fira Sans Condensed"/>
              <a:sym typeface="Fira Sans Condensed"/>
            </a:endParaRPr>
          </a:p>
        </p:txBody>
      </p:sp>
      <p:sp>
        <p:nvSpPr>
          <p:cNvPr id="406" name="Google Shape;40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07" name="Google Shape;407;p38"/>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txBox="1"/>
          <p:nvPr/>
        </p:nvSpPr>
        <p:spPr>
          <a:xfrm>
            <a:off x="399275" y="1204925"/>
            <a:ext cx="4172700" cy="20778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t/>
            </a:r>
            <a:endParaRPr b="1" sz="1700" u="sng">
              <a:solidFill>
                <a:schemeClr val="lt2"/>
              </a:solidFill>
              <a:latin typeface="Fira Sans Condensed"/>
              <a:ea typeface="Fira Sans Condensed"/>
              <a:cs typeface="Fira Sans Condensed"/>
              <a:sym typeface="Fira Sans Condensed"/>
            </a:endParaRPr>
          </a:p>
          <a:p>
            <a:pPr indent="0" lvl="0" marL="0" rtl="0" algn="just">
              <a:spcBef>
                <a:spcPts val="1000"/>
              </a:spcBef>
              <a:spcAft>
                <a:spcPts val="0"/>
              </a:spcAft>
              <a:buNone/>
            </a:pPr>
            <a:r>
              <a:rPr b="1" lang="en" sz="1700" u="sng">
                <a:solidFill>
                  <a:schemeClr val="lt2"/>
                </a:solidFill>
                <a:latin typeface="Fira Sans Condensed"/>
                <a:ea typeface="Fira Sans Condensed"/>
                <a:cs typeface="Fira Sans Condensed"/>
                <a:sym typeface="Fira Sans Condensed"/>
              </a:rPr>
              <a:t>Welch’s method:</a:t>
            </a:r>
            <a:endParaRPr b="1" sz="1700" u="sng">
              <a:solidFill>
                <a:schemeClr val="lt2"/>
              </a:solidFill>
              <a:latin typeface="Fira Sans Condensed"/>
              <a:ea typeface="Fira Sans Condensed"/>
              <a:cs typeface="Fira Sans Condensed"/>
              <a:sym typeface="Fira Sans Condensed"/>
            </a:endParaRPr>
          </a:p>
          <a:p>
            <a:pPr indent="-330200" lvl="0" marL="457200" rtl="0" algn="just">
              <a:spcBef>
                <a:spcPts val="1000"/>
              </a:spcBef>
              <a:spcAft>
                <a:spcPts val="0"/>
              </a:spcAft>
              <a:buClr>
                <a:srgbClr val="82C7A5"/>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Overcomes the problem of FFT</a:t>
            </a:r>
            <a:endParaRPr sz="1600">
              <a:solidFill>
                <a:schemeClr val="dk1"/>
              </a:solidFill>
              <a:latin typeface="Fira Sans Condensed"/>
              <a:ea typeface="Fira Sans Condensed"/>
              <a:cs typeface="Fira Sans Condensed"/>
              <a:sym typeface="Fira Sans Condensed"/>
            </a:endParaRPr>
          </a:p>
          <a:p>
            <a:pPr indent="-330200" lvl="0" marL="457200" rtl="0" algn="just">
              <a:spcBef>
                <a:spcPts val="1000"/>
              </a:spcBef>
              <a:spcAft>
                <a:spcPts val="0"/>
              </a:spcAft>
              <a:buClr>
                <a:srgbClr val="82C7A5"/>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Separates the data into multiple small window and apply FFT separately for each window.	</a:t>
            </a:r>
            <a:endParaRPr sz="1600">
              <a:solidFill>
                <a:schemeClr val="dk1"/>
              </a:solidFill>
              <a:latin typeface="Fira Sans Condensed"/>
              <a:ea typeface="Fira Sans Condensed"/>
              <a:cs typeface="Fira Sans Condensed"/>
              <a:sym typeface="Fira Sans Condensed"/>
            </a:endParaRPr>
          </a:p>
        </p:txBody>
      </p:sp>
      <p:pic>
        <p:nvPicPr>
          <p:cNvPr id="409" name="Google Shape;409;p38"/>
          <p:cNvPicPr preferRelativeResize="0"/>
          <p:nvPr/>
        </p:nvPicPr>
        <p:blipFill>
          <a:blip r:embed="rId3">
            <a:alphaModFix/>
          </a:blip>
          <a:stretch>
            <a:fillRect/>
          </a:stretch>
        </p:blipFill>
        <p:spPr>
          <a:xfrm>
            <a:off x="5212125" y="400050"/>
            <a:ext cx="3371850" cy="434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39"/>
          <p:cNvSpPr txBox="1"/>
          <p:nvPr>
            <p:ph type="title"/>
          </p:nvPr>
        </p:nvSpPr>
        <p:spPr>
          <a:xfrm>
            <a:off x="325175" y="393750"/>
            <a:ext cx="8011500" cy="60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sz="2800">
                <a:solidFill>
                  <a:schemeClr val="lt2"/>
                </a:solidFill>
                <a:latin typeface="Fira Sans Condensed"/>
                <a:ea typeface="Fira Sans Condensed"/>
                <a:cs typeface="Fira Sans Condensed"/>
                <a:sym typeface="Fira Sans Condensed"/>
              </a:rPr>
              <a:t>Feature Extraction (cont.)</a:t>
            </a:r>
            <a:endParaRPr b="1" sz="2800">
              <a:solidFill>
                <a:schemeClr val="lt2"/>
              </a:solidFill>
              <a:latin typeface="Fira Sans Condensed"/>
              <a:ea typeface="Fira Sans Condensed"/>
              <a:cs typeface="Fira Sans Condensed"/>
              <a:sym typeface="Fira Sans Condensed"/>
            </a:endParaRPr>
          </a:p>
        </p:txBody>
      </p:sp>
      <p:sp>
        <p:nvSpPr>
          <p:cNvPr id="415" name="Google Shape;415;p39"/>
          <p:cNvSpPr txBox="1"/>
          <p:nvPr>
            <p:ph idx="1" type="body"/>
          </p:nvPr>
        </p:nvSpPr>
        <p:spPr>
          <a:xfrm>
            <a:off x="568575" y="1137300"/>
            <a:ext cx="7895700" cy="806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700" u="sng">
                <a:solidFill>
                  <a:schemeClr val="lt2"/>
                </a:solidFill>
                <a:latin typeface="Fira Sans Condensed"/>
                <a:ea typeface="Fira Sans Condensed"/>
                <a:cs typeface="Fira Sans Condensed"/>
                <a:sym typeface="Fira Sans Condensed"/>
              </a:rPr>
              <a:t>Power Spectral Density (PSD) </a:t>
            </a:r>
            <a:r>
              <a:rPr b="1" lang="en" sz="1700" u="sng">
                <a:solidFill>
                  <a:schemeClr val="lt2"/>
                </a:solidFill>
                <a:latin typeface="Fira Sans Condensed"/>
                <a:ea typeface="Fira Sans Condensed"/>
                <a:cs typeface="Fira Sans Condensed"/>
                <a:sym typeface="Fira Sans Condensed"/>
              </a:rPr>
              <a:t>method:</a:t>
            </a:r>
            <a:endParaRPr b="1" sz="1700" u="sng">
              <a:solidFill>
                <a:schemeClr val="lt2"/>
              </a:solidFill>
              <a:latin typeface="Fira Sans Condensed"/>
              <a:ea typeface="Fira Sans Condensed"/>
              <a:cs typeface="Fira Sans Condensed"/>
              <a:sym typeface="Fira Sans Condensed"/>
            </a:endParaRPr>
          </a:p>
          <a:p>
            <a:pPr indent="0" lvl="0" marL="0" rtl="0" algn="l">
              <a:lnSpc>
                <a:spcPct val="150000"/>
              </a:lnSpc>
              <a:spcBef>
                <a:spcPts val="0"/>
              </a:spcBef>
              <a:spcAft>
                <a:spcPts val="0"/>
              </a:spcAft>
              <a:buNone/>
            </a:pPr>
            <a:r>
              <a:rPr lang="en" sz="1600">
                <a:solidFill>
                  <a:srgbClr val="000000"/>
                </a:solidFill>
                <a:latin typeface="Fira Sans Condensed"/>
                <a:ea typeface="Fira Sans Condensed"/>
                <a:cs typeface="Fira Sans Condensed"/>
                <a:sym typeface="Fira Sans Condensed"/>
              </a:rPr>
              <a:t>T</a:t>
            </a:r>
            <a:r>
              <a:rPr lang="en" sz="1600">
                <a:solidFill>
                  <a:srgbClr val="000000"/>
                </a:solidFill>
                <a:latin typeface="Fira Sans Condensed"/>
                <a:ea typeface="Fira Sans Condensed"/>
                <a:cs typeface="Fira Sans Condensed"/>
                <a:sym typeface="Fira Sans Condensed"/>
              </a:rPr>
              <a:t>o compute  numerical statistical measures as followed</a:t>
            </a:r>
            <a:endParaRPr sz="1600">
              <a:solidFill>
                <a:schemeClr val="dk1"/>
              </a:solidFill>
              <a:latin typeface="Fira Sans Condensed"/>
              <a:ea typeface="Fira Sans Condensed"/>
              <a:cs typeface="Fira Sans Condensed"/>
              <a:sym typeface="Fira Sans Condensed"/>
            </a:endParaRPr>
          </a:p>
        </p:txBody>
      </p:sp>
      <p:sp>
        <p:nvSpPr>
          <p:cNvPr id="416" name="Google Shape;416;p39"/>
          <p:cNvSpPr txBox="1"/>
          <p:nvPr>
            <p:ph idx="12" type="sldNum"/>
          </p:nvPr>
        </p:nvSpPr>
        <p:spPr>
          <a:xfrm>
            <a:off x="8592225" y="4719701"/>
            <a:ext cx="548700" cy="3540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17" name="Google Shape;417;p39"/>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8" name="Google Shape;418;p39"/>
          <p:cNvPicPr preferRelativeResize="0"/>
          <p:nvPr/>
        </p:nvPicPr>
        <p:blipFill rotWithShape="1">
          <a:blip r:embed="rId3">
            <a:alphaModFix/>
          </a:blip>
          <a:srcRect b="0" l="0" r="0" t="2056"/>
          <a:stretch/>
        </p:blipFill>
        <p:spPr>
          <a:xfrm>
            <a:off x="1019500" y="2384650"/>
            <a:ext cx="3388250" cy="2149072"/>
          </a:xfrm>
          <a:prstGeom prst="rect">
            <a:avLst/>
          </a:prstGeom>
          <a:noFill/>
          <a:ln cap="flat" cmpd="sng" w="9525">
            <a:solidFill>
              <a:schemeClr val="dk1"/>
            </a:solidFill>
            <a:prstDash val="solid"/>
            <a:round/>
            <a:headEnd len="sm" w="sm" type="none"/>
            <a:tailEnd len="sm" w="sm" type="none"/>
          </a:ln>
        </p:spPr>
      </p:pic>
      <p:sp>
        <p:nvSpPr>
          <p:cNvPr id="419" name="Google Shape;419;p39"/>
          <p:cNvSpPr txBox="1"/>
          <p:nvPr/>
        </p:nvSpPr>
        <p:spPr>
          <a:xfrm>
            <a:off x="1019525" y="1943400"/>
            <a:ext cx="3388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000000"/>
                </a:solidFill>
                <a:latin typeface="Fira Sans Condensed"/>
                <a:ea typeface="Fira Sans Condensed"/>
                <a:cs typeface="Fira Sans Condensed"/>
                <a:sym typeface="Fira Sans Condensed"/>
              </a:rPr>
              <a:t>Raw Signal</a:t>
            </a:r>
            <a:endParaRPr b="1" i="0" sz="1600" u="none" cap="none" strike="noStrike">
              <a:solidFill>
                <a:srgbClr val="000000"/>
              </a:solidFill>
              <a:latin typeface="Fira Sans Condensed"/>
              <a:ea typeface="Fira Sans Condensed"/>
              <a:cs typeface="Fira Sans Condensed"/>
              <a:sym typeface="Fira Sans Condensed"/>
            </a:endParaRPr>
          </a:p>
        </p:txBody>
      </p:sp>
      <p:sp>
        <p:nvSpPr>
          <p:cNvPr id="420" name="Google Shape;420;p39"/>
          <p:cNvSpPr txBox="1"/>
          <p:nvPr/>
        </p:nvSpPr>
        <p:spPr>
          <a:xfrm>
            <a:off x="5525525" y="2343600"/>
            <a:ext cx="2382000" cy="1477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rgbClr val="000000"/>
              </a:buClr>
              <a:buSzPts val="1500"/>
              <a:buFont typeface="Fira Sans Condensed"/>
              <a:buChar char="●"/>
            </a:pPr>
            <a:r>
              <a:rPr i="0" lang="en" sz="1500" u="none" cap="none" strike="noStrike">
                <a:solidFill>
                  <a:srgbClr val="000000"/>
                </a:solidFill>
                <a:latin typeface="Fira Sans Condensed"/>
                <a:ea typeface="Fira Sans Condensed"/>
                <a:cs typeface="Fira Sans Condensed"/>
                <a:sym typeface="Fira Sans Condensed"/>
              </a:rPr>
              <a:t>Mean Power</a:t>
            </a:r>
            <a:endParaRPr i="0" sz="1500" u="none" cap="none" strike="noStrike">
              <a:solidFill>
                <a:srgbClr val="000000"/>
              </a:solidFill>
              <a:latin typeface="Fira Sans Condensed"/>
              <a:ea typeface="Fira Sans Condensed"/>
              <a:cs typeface="Fira Sans Condensed"/>
              <a:sym typeface="Fira Sans Condensed"/>
            </a:endParaRPr>
          </a:p>
          <a:p>
            <a:pPr indent="-323850" lvl="0" marL="457200" marR="0" rtl="0" algn="l">
              <a:lnSpc>
                <a:spcPct val="115000"/>
              </a:lnSpc>
              <a:spcBef>
                <a:spcPts val="0"/>
              </a:spcBef>
              <a:spcAft>
                <a:spcPts val="0"/>
              </a:spcAft>
              <a:buClr>
                <a:srgbClr val="000000"/>
              </a:buClr>
              <a:buSzPts val="1500"/>
              <a:buFont typeface="Fira Sans Condensed"/>
              <a:buChar char="●"/>
            </a:pPr>
            <a:r>
              <a:rPr i="0" lang="en" sz="1500" u="none" cap="none" strike="noStrike">
                <a:solidFill>
                  <a:srgbClr val="000000"/>
                </a:solidFill>
                <a:latin typeface="Fira Sans Condensed"/>
                <a:ea typeface="Fira Sans Condensed"/>
                <a:cs typeface="Fira Sans Condensed"/>
                <a:sym typeface="Fira Sans Condensed"/>
              </a:rPr>
              <a:t>Median Frequency</a:t>
            </a:r>
            <a:endParaRPr i="0" sz="1500" u="none" cap="none" strike="noStrike">
              <a:solidFill>
                <a:srgbClr val="000000"/>
              </a:solidFill>
              <a:latin typeface="Fira Sans Condensed"/>
              <a:ea typeface="Fira Sans Condensed"/>
              <a:cs typeface="Fira Sans Condensed"/>
              <a:sym typeface="Fira Sans Condensed"/>
            </a:endParaRPr>
          </a:p>
          <a:p>
            <a:pPr indent="-323850" lvl="0" marL="457200" marR="0" rtl="0" algn="l">
              <a:lnSpc>
                <a:spcPct val="115000"/>
              </a:lnSpc>
              <a:spcBef>
                <a:spcPts val="0"/>
              </a:spcBef>
              <a:spcAft>
                <a:spcPts val="0"/>
              </a:spcAft>
              <a:buClr>
                <a:srgbClr val="000000"/>
              </a:buClr>
              <a:buSzPts val="1500"/>
              <a:buFont typeface="Fira Sans Condensed"/>
              <a:buChar char="●"/>
            </a:pPr>
            <a:r>
              <a:rPr i="0" lang="en" sz="1500" u="none" cap="none" strike="noStrike">
                <a:solidFill>
                  <a:srgbClr val="000000"/>
                </a:solidFill>
                <a:latin typeface="Fira Sans Condensed"/>
                <a:ea typeface="Fira Sans Condensed"/>
                <a:cs typeface="Fira Sans Condensed"/>
                <a:sym typeface="Fira Sans Condensed"/>
              </a:rPr>
              <a:t>Mean Frequency</a:t>
            </a:r>
            <a:endParaRPr i="0" sz="1500" u="none" cap="none" strike="noStrike">
              <a:solidFill>
                <a:srgbClr val="000000"/>
              </a:solidFill>
              <a:latin typeface="Fira Sans Condensed"/>
              <a:ea typeface="Fira Sans Condensed"/>
              <a:cs typeface="Fira Sans Condensed"/>
              <a:sym typeface="Fira Sans Condensed"/>
            </a:endParaRPr>
          </a:p>
          <a:p>
            <a:pPr indent="-323850" lvl="0" marL="457200" marR="0" rtl="0" algn="l">
              <a:lnSpc>
                <a:spcPct val="115000"/>
              </a:lnSpc>
              <a:spcBef>
                <a:spcPts val="0"/>
              </a:spcBef>
              <a:spcAft>
                <a:spcPts val="0"/>
              </a:spcAft>
              <a:buClr>
                <a:srgbClr val="000000"/>
              </a:buClr>
              <a:buSzPts val="1500"/>
              <a:buFont typeface="Fira Sans Condensed"/>
              <a:buChar char="●"/>
            </a:pPr>
            <a:r>
              <a:rPr i="0" lang="en" sz="1500" u="none" cap="none" strike="noStrike">
                <a:solidFill>
                  <a:srgbClr val="000000"/>
                </a:solidFill>
                <a:latin typeface="Fira Sans Condensed"/>
                <a:ea typeface="Fira Sans Condensed"/>
                <a:cs typeface="Fira Sans Condensed"/>
                <a:sym typeface="Fira Sans Condensed"/>
              </a:rPr>
              <a:t>Spectral Edge</a:t>
            </a:r>
            <a:endParaRPr i="0" sz="1500" u="none" cap="none" strike="noStrike">
              <a:solidFill>
                <a:srgbClr val="000000"/>
              </a:solidFill>
              <a:latin typeface="Fira Sans Condensed"/>
              <a:ea typeface="Fira Sans Condensed"/>
              <a:cs typeface="Fira Sans Condensed"/>
              <a:sym typeface="Fira Sans Condensed"/>
            </a:endParaRPr>
          </a:p>
          <a:p>
            <a:pPr indent="-323850" lvl="0" marL="457200" marR="0" rtl="0" algn="l">
              <a:lnSpc>
                <a:spcPct val="115000"/>
              </a:lnSpc>
              <a:spcBef>
                <a:spcPts val="0"/>
              </a:spcBef>
              <a:spcAft>
                <a:spcPts val="0"/>
              </a:spcAft>
              <a:buClr>
                <a:srgbClr val="000000"/>
              </a:buClr>
              <a:buSzPts val="1500"/>
              <a:buFont typeface="Fira Sans Condensed"/>
              <a:buChar char="●"/>
            </a:pPr>
            <a:r>
              <a:rPr i="0" lang="en" sz="1500" u="none" cap="none" strike="noStrike">
                <a:solidFill>
                  <a:srgbClr val="000000"/>
                </a:solidFill>
                <a:latin typeface="Fira Sans Condensed"/>
                <a:ea typeface="Fira Sans Condensed"/>
                <a:cs typeface="Fira Sans Condensed"/>
                <a:sym typeface="Fira Sans Condensed"/>
              </a:rPr>
              <a:t>Peak Frequency</a:t>
            </a:r>
            <a:endParaRPr i="0" sz="1500" u="none" cap="none" strike="noStrike">
              <a:solidFill>
                <a:srgbClr val="000000"/>
              </a:solidFill>
              <a:latin typeface="Fira Sans Condensed"/>
              <a:ea typeface="Fira Sans Condensed"/>
              <a:cs typeface="Fira Sans Condensed"/>
              <a:sym typeface="Fira Sans Condensed"/>
            </a:endParaRPr>
          </a:p>
        </p:txBody>
      </p:sp>
      <p:sp>
        <p:nvSpPr>
          <p:cNvPr id="421" name="Google Shape;421;p39"/>
          <p:cNvSpPr txBox="1"/>
          <p:nvPr/>
        </p:nvSpPr>
        <p:spPr>
          <a:xfrm>
            <a:off x="5290200" y="2019600"/>
            <a:ext cx="3174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000000"/>
                </a:solidFill>
                <a:latin typeface="Fira Sans Condensed"/>
                <a:ea typeface="Fira Sans Condensed"/>
                <a:cs typeface="Fira Sans Condensed"/>
                <a:sym typeface="Fira Sans Condensed"/>
              </a:rPr>
              <a:t>Features from Each (5 type) Signal</a:t>
            </a:r>
            <a:endParaRPr b="1" i="0" sz="1600" u="none" cap="none" strike="noStrike">
              <a:solidFill>
                <a:srgbClr val="000000"/>
              </a:solidFill>
              <a:latin typeface="Fira Sans Condensed"/>
              <a:ea typeface="Fira Sans Condensed"/>
              <a:cs typeface="Fira Sans Condensed"/>
              <a:sym typeface="Fira Sans Condensed"/>
            </a:endParaRPr>
          </a:p>
        </p:txBody>
      </p:sp>
      <p:sp>
        <p:nvSpPr>
          <p:cNvPr id="422" name="Google Shape;422;p39"/>
          <p:cNvSpPr txBox="1"/>
          <p:nvPr/>
        </p:nvSpPr>
        <p:spPr>
          <a:xfrm>
            <a:off x="5376250" y="3781325"/>
            <a:ext cx="2884200" cy="10449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1000"/>
              </a:spcBef>
              <a:spcAft>
                <a:spcPts val="0"/>
              </a:spcAft>
              <a:buClr>
                <a:srgbClr val="000000"/>
              </a:buClr>
              <a:buSzPts val="1400"/>
              <a:buFont typeface="Arial"/>
              <a:buNone/>
            </a:pPr>
            <a:r>
              <a:rPr b="1" i="0" lang="en" sz="1600" u="none" cap="none" strike="noStrike">
                <a:solidFill>
                  <a:schemeClr val="dk1"/>
                </a:solidFill>
                <a:latin typeface="Fira Sans Condensed"/>
                <a:ea typeface="Fira Sans Condensed"/>
                <a:cs typeface="Fira Sans Condensed"/>
                <a:sym typeface="Fira Sans Condensed"/>
              </a:rPr>
              <a:t>Extracted Data</a:t>
            </a:r>
            <a:endParaRPr b="1" i="0" sz="1600" u="none" cap="none" strike="noStrike">
              <a:solidFill>
                <a:schemeClr val="dk1"/>
              </a:solidFill>
              <a:latin typeface="Fira Sans Condensed"/>
              <a:ea typeface="Fira Sans Condensed"/>
              <a:cs typeface="Fira Sans Condensed"/>
              <a:sym typeface="Fira Sans Condensed"/>
            </a:endParaRPr>
          </a:p>
          <a:p>
            <a:pPr indent="-323850" lvl="0" marL="457200" marR="0" rtl="0" algn="l">
              <a:lnSpc>
                <a:spcPct val="105000"/>
              </a:lnSpc>
              <a:spcBef>
                <a:spcPts val="1000"/>
              </a:spcBef>
              <a:spcAft>
                <a:spcPts val="0"/>
              </a:spcAft>
              <a:buClr>
                <a:schemeClr val="dk1"/>
              </a:buClr>
              <a:buSzPts val="1500"/>
              <a:buFont typeface="Lato"/>
              <a:buChar char="●"/>
            </a:pPr>
            <a:r>
              <a:rPr b="1" i="0" lang="en" sz="1500" u="none" cap="none" strike="noStrike">
                <a:solidFill>
                  <a:schemeClr val="dk1"/>
                </a:solidFill>
                <a:latin typeface="Fira Sans Condensed"/>
                <a:ea typeface="Fira Sans Condensed"/>
                <a:cs typeface="Fira Sans Condensed"/>
                <a:sym typeface="Fira Sans Condensed"/>
              </a:rPr>
              <a:t>109006 </a:t>
            </a:r>
            <a:r>
              <a:rPr i="0" lang="en" sz="1500" u="none" cap="none" strike="noStrike">
                <a:solidFill>
                  <a:schemeClr val="dk1"/>
                </a:solidFill>
                <a:latin typeface="Fira Sans Condensed"/>
                <a:ea typeface="Fira Sans Condensed"/>
                <a:cs typeface="Fira Sans Condensed"/>
                <a:sym typeface="Fira Sans Condensed"/>
              </a:rPr>
              <a:t> epoch (row)</a:t>
            </a:r>
            <a:endParaRPr i="0" sz="1500" u="none" cap="none" strike="noStrike">
              <a:solidFill>
                <a:schemeClr val="dk1"/>
              </a:solidFill>
              <a:latin typeface="Fira Sans Condensed"/>
              <a:ea typeface="Fira Sans Condensed"/>
              <a:cs typeface="Fira Sans Condensed"/>
              <a:sym typeface="Fira Sans Condensed"/>
            </a:endParaRPr>
          </a:p>
          <a:p>
            <a:pPr indent="-323850" lvl="0" marL="457200" marR="0" rtl="0" algn="l">
              <a:lnSpc>
                <a:spcPct val="105000"/>
              </a:lnSpc>
              <a:spcBef>
                <a:spcPts val="0"/>
              </a:spcBef>
              <a:spcAft>
                <a:spcPts val="0"/>
              </a:spcAft>
              <a:buClr>
                <a:schemeClr val="dk1"/>
              </a:buClr>
              <a:buSzPts val="1500"/>
              <a:buFont typeface="Lato"/>
              <a:buChar char="●"/>
            </a:pPr>
            <a:r>
              <a:rPr b="1" i="0" lang="en" sz="1500" u="none" cap="none" strike="noStrike">
                <a:solidFill>
                  <a:schemeClr val="dk1"/>
                </a:solidFill>
                <a:latin typeface="Fira Sans Condensed"/>
                <a:ea typeface="Fira Sans Condensed"/>
                <a:cs typeface="Fira Sans Condensed"/>
                <a:sym typeface="Fira Sans Condensed"/>
              </a:rPr>
              <a:t>75</a:t>
            </a:r>
            <a:r>
              <a:rPr i="0" lang="en" sz="1500" u="none" cap="none" strike="noStrike">
                <a:solidFill>
                  <a:schemeClr val="dk1"/>
                </a:solidFill>
                <a:latin typeface="Fira Sans Condensed"/>
                <a:ea typeface="Fira Sans Condensed"/>
                <a:cs typeface="Fira Sans Condensed"/>
                <a:sym typeface="Fira Sans Condensed"/>
              </a:rPr>
              <a:t> features (column)</a:t>
            </a:r>
            <a:endParaRPr i="0" sz="1500" u="none" cap="none" strike="noStrike">
              <a:solidFill>
                <a:srgbClr val="000000"/>
              </a:solidFill>
              <a:latin typeface="Fira Sans Condensed"/>
              <a:ea typeface="Fira Sans Condensed"/>
              <a:cs typeface="Fira Sans Condensed"/>
              <a:sym typeface="Fira Sans Condensed"/>
            </a:endParaRPr>
          </a:p>
        </p:txBody>
      </p:sp>
      <p:sp>
        <p:nvSpPr>
          <p:cNvPr id="423" name="Google Shape;423;p39"/>
          <p:cNvSpPr/>
          <p:nvPr/>
        </p:nvSpPr>
        <p:spPr>
          <a:xfrm>
            <a:off x="4407775" y="3312388"/>
            <a:ext cx="744300" cy="4002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7" name="Shape 427"/>
        <p:cNvGrpSpPr/>
        <p:nvPr/>
      </p:nvGrpSpPr>
      <p:grpSpPr>
        <a:xfrm>
          <a:off x="0" y="0"/>
          <a:ext cx="0" cy="0"/>
          <a:chOff x="0" y="0"/>
          <a:chExt cx="0" cy="0"/>
        </a:xfrm>
      </p:grpSpPr>
      <p:sp>
        <p:nvSpPr>
          <p:cNvPr id="428" name="Google Shape;428;p40"/>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29" name="Google Shape;429;p40"/>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txBox="1"/>
          <p:nvPr>
            <p:ph type="title"/>
          </p:nvPr>
        </p:nvSpPr>
        <p:spPr>
          <a:xfrm>
            <a:off x="399275" y="346675"/>
            <a:ext cx="7937100" cy="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EEG </a:t>
            </a:r>
            <a:r>
              <a:rPr b="1" lang="en" sz="3000">
                <a:solidFill>
                  <a:schemeClr val="lt2"/>
                </a:solidFill>
                <a:latin typeface="Fira Sans Condensed"/>
                <a:ea typeface="Fira Sans Condensed"/>
                <a:cs typeface="Fira Sans Condensed"/>
                <a:sym typeface="Fira Sans Condensed"/>
              </a:rPr>
              <a:t>Biomarkers</a:t>
            </a:r>
            <a:endParaRPr b="1" sz="3409">
              <a:solidFill>
                <a:schemeClr val="lt2"/>
              </a:solidFill>
              <a:latin typeface="Fira Sans Condensed"/>
              <a:ea typeface="Fira Sans Condensed"/>
              <a:cs typeface="Fira Sans Condensed"/>
              <a:sym typeface="Fira Sans Condensed"/>
            </a:endParaRPr>
          </a:p>
        </p:txBody>
      </p:sp>
      <p:sp>
        <p:nvSpPr>
          <p:cNvPr id="431" name="Google Shape;431;p40"/>
          <p:cNvSpPr txBox="1"/>
          <p:nvPr/>
        </p:nvSpPr>
        <p:spPr>
          <a:xfrm>
            <a:off x="4795725" y="1609800"/>
            <a:ext cx="3796500" cy="2190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700" u="sng">
                <a:solidFill>
                  <a:schemeClr val="lt2"/>
                </a:solidFill>
                <a:latin typeface="Fira Sans Condensed"/>
                <a:ea typeface="Fira Sans Condensed"/>
                <a:cs typeface="Fira Sans Condensed"/>
                <a:sym typeface="Fira Sans Condensed"/>
              </a:rPr>
              <a:t>Biomarkers: </a:t>
            </a:r>
            <a:endParaRPr sz="1600">
              <a:solidFill>
                <a:srgbClr val="38761D"/>
              </a:solidFill>
              <a:latin typeface="Fira Sans Condensed"/>
              <a:ea typeface="Fira Sans Condensed"/>
              <a:cs typeface="Fira Sans Condensed"/>
              <a:sym typeface="Fira Sans Condensed"/>
            </a:endParaRPr>
          </a:p>
          <a:p>
            <a:pPr indent="-330200" lvl="0" marL="457200" rtl="0" algn="l">
              <a:spcBef>
                <a:spcPts val="1000"/>
              </a:spcBef>
              <a:spcAft>
                <a:spcPts val="0"/>
              </a:spcAft>
              <a:buClr>
                <a:schemeClr val="dk1"/>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DTR = Delta/Theta</a:t>
            </a:r>
            <a:endParaRPr sz="1600">
              <a:solidFill>
                <a:schemeClr val="dk1"/>
              </a:solidFill>
              <a:latin typeface="Fira Sans Condensed"/>
              <a:ea typeface="Fira Sans Condensed"/>
              <a:cs typeface="Fira Sans Condensed"/>
              <a:sym typeface="Fira Sans Condensed"/>
            </a:endParaRPr>
          </a:p>
          <a:p>
            <a:pPr indent="-330200" lvl="0" marL="457200" rtl="0" algn="l">
              <a:spcBef>
                <a:spcPts val="1000"/>
              </a:spcBef>
              <a:spcAft>
                <a:spcPts val="0"/>
              </a:spcAft>
              <a:buClr>
                <a:schemeClr val="dk1"/>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DAR= Delta/Alpha</a:t>
            </a:r>
            <a:endParaRPr sz="1600">
              <a:solidFill>
                <a:schemeClr val="dk1"/>
              </a:solidFill>
              <a:latin typeface="Fira Sans Condensed"/>
              <a:ea typeface="Fira Sans Condensed"/>
              <a:cs typeface="Fira Sans Condensed"/>
              <a:sym typeface="Fira Sans Condensed"/>
            </a:endParaRPr>
          </a:p>
          <a:p>
            <a:pPr indent="-330200" lvl="0" marL="457200" rtl="0" algn="l">
              <a:spcBef>
                <a:spcPts val="1000"/>
              </a:spcBef>
              <a:spcAft>
                <a:spcPts val="0"/>
              </a:spcAft>
              <a:buClr>
                <a:schemeClr val="dk1"/>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DTABR= (Delta+Theta)/</a:t>
            </a:r>
            <a:br>
              <a:rPr lang="en" sz="1600">
                <a:solidFill>
                  <a:schemeClr val="dk1"/>
                </a:solidFill>
                <a:latin typeface="Fira Sans Condensed"/>
                <a:ea typeface="Fira Sans Condensed"/>
                <a:cs typeface="Fira Sans Condensed"/>
                <a:sym typeface="Fira Sans Condensed"/>
              </a:rPr>
            </a:br>
            <a:r>
              <a:rPr lang="en" sz="1600">
                <a:solidFill>
                  <a:schemeClr val="dk1"/>
                </a:solidFill>
                <a:latin typeface="Fira Sans Condensed"/>
                <a:ea typeface="Fira Sans Condensed"/>
                <a:cs typeface="Fira Sans Condensed"/>
                <a:sym typeface="Fira Sans Condensed"/>
              </a:rPr>
              <a:t>	     (Alpha+Beta)</a:t>
            </a:r>
            <a:endParaRPr sz="1600">
              <a:solidFill>
                <a:schemeClr val="dk1"/>
              </a:solidFill>
              <a:latin typeface="Fira Sans Condensed"/>
              <a:ea typeface="Fira Sans Condensed"/>
              <a:cs typeface="Fira Sans Condensed"/>
              <a:sym typeface="Fira Sans Condensed"/>
            </a:endParaRPr>
          </a:p>
          <a:p>
            <a:pPr indent="0" lvl="0" marL="0" rtl="0" algn="l">
              <a:spcBef>
                <a:spcPts val="1000"/>
              </a:spcBef>
              <a:spcAft>
                <a:spcPts val="0"/>
              </a:spcAft>
              <a:buNone/>
            </a:pPr>
            <a:r>
              <a:t/>
            </a:r>
            <a:endParaRPr sz="1600">
              <a:latin typeface="Lato"/>
              <a:ea typeface="Lato"/>
              <a:cs typeface="Lato"/>
              <a:sym typeface="Lato"/>
            </a:endParaRPr>
          </a:p>
        </p:txBody>
      </p:sp>
      <p:sp>
        <p:nvSpPr>
          <p:cNvPr id="432" name="Google Shape;432;p40"/>
          <p:cNvSpPr txBox="1"/>
          <p:nvPr/>
        </p:nvSpPr>
        <p:spPr>
          <a:xfrm>
            <a:off x="558550" y="1674050"/>
            <a:ext cx="3389100" cy="1349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b="1" lang="en" sz="1700">
                <a:latin typeface="Fira Sans Condensed"/>
                <a:ea typeface="Fira Sans Condensed"/>
                <a:cs typeface="Fira Sans Condensed"/>
                <a:sym typeface="Fira Sans Condensed"/>
              </a:rPr>
              <a:t>Biomarker </a:t>
            </a:r>
            <a:r>
              <a:rPr lang="en" sz="1700">
                <a:latin typeface="Fira Sans Condensed"/>
                <a:ea typeface="Fira Sans Condensed"/>
                <a:cs typeface="Fira Sans Condensed"/>
                <a:sym typeface="Fira Sans Condensed"/>
              </a:rPr>
              <a:t>is a substance that is measured in a biological system as an indicator of exposure, effect, susceptibility, or clinical disease.</a:t>
            </a:r>
            <a:endParaRPr sz="1700">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41"/>
          <p:cNvSpPr txBox="1"/>
          <p:nvPr>
            <p:ph type="title"/>
          </p:nvPr>
        </p:nvSpPr>
        <p:spPr>
          <a:xfrm>
            <a:off x="399275" y="393750"/>
            <a:ext cx="79371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chemeClr val="lt2"/>
                </a:solidFill>
                <a:latin typeface="Fira Sans Condensed"/>
                <a:ea typeface="Fira Sans Condensed"/>
                <a:cs typeface="Fira Sans Condensed"/>
                <a:sym typeface="Fira Sans Condensed"/>
              </a:rPr>
              <a:t>EEG Biomarkers</a:t>
            </a:r>
            <a:endParaRPr b="1" sz="2800">
              <a:solidFill>
                <a:schemeClr val="lt2"/>
              </a:solidFill>
              <a:latin typeface="Fira Sans Condensed"/>
              <a:ea typeface="Fira Sans Condensed"/>
              <a:cs typeface="Fira Sans Condensed"/>
              <a:sym typeface="Fira Sans Condensed"/>
            </a:endParaRPr>
          </a:p>
        </p:txBody>
      </p:sp>
      <p:sp>
        <p:nvSpPr>
          <p:cNvPr id="438" name="Google Shape;438;p41"/>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39" name="Google Shape;439;p41"/>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41"/>
          <p:cNvPicPr preferRelativeResize="0"/>
          <p:nvPr/>
        </p:nvPicPr>
        <p:blipFill>
          <a:blip r:embed="rId3">
            <a:alphaModFix/>
          </a:blip>
          <a:stretch>
            <a:fillRect/>
          </a:stretch>
        </p:blipFill>
        <p:spPr>
          <a:xfrm>
            <a:off x="3700525" y="1402450"/>
            <a:ext cx="4727173" cy="2790599"/>
          </a:xfrm>
          <a:prstGeom prst="rect">
            <a:avLst/>
          </a:prstGeom>
          <a:noFill/>
          <a:ln>
            <a:noFill/>
          </a:ln>
        </p:spPr>
      </p:pic>
      <p:sp>
        <p:nvSpPr>
          <p:cNvPr id="441" name="Google Shape;441;p41"/>
          <p:cNvSpPr txBox="1"/>
          <p:nvPr/>
        </p:nvSpPr>
        <p:spPr>
          <a:xfrm>
            <a:off x="521400" y="1287650"/>
            <a:ext cx="2853600" cy="17238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500">
                <a:latin typeface="Fira Sans Condensed"/>
                <a:ea typeface="Fira Sans Condensed"/>
                <a:cs typeface="Fira Sans Condensed"/>
                <a:sym typeface="Fira Sans Condensed"/>
              </a:rPr>
              <a:t>Characteristics of EEG Biomarkers</a:t>
            </a:r>
            <a:endParaRPr b="1" sz="1500">
              <a:latin typeface="Fira Sans Condensed"/>
              <a:ea typeface="Fira Sans Condensed"/>
              <a:cs typeface="Fira Sans Condensed"/>
              <a:sym typeface="Fira Sans Condensed"/>
            </a:endParaRPr>
          </a:p>
          <a:p>
            <a:pPr indent="-323850" lvl="0" marL="457200" rtl="0" algn="l">
              <a:spcBef>
                <a:spcPts val="1000"/>
              </a:spcBef>
              <a:spcAft>
                <a:spcPts val="0"/>
              </a:spcAft>
              <a:buClr>
                <a:schemeClr val="lt2"/>
              </a:buClr>
              <a:buSzPts val="1500"/>
              <a:buFont typeface="Fira Sans Condensed"/>
              <a:buChar char="●"/>
            </a:pPr>
            <a:r>
              <a:rPr lang="en" sz="1500">
                <a:latin typeface="Fira Sans Condensed"/>
                <a:ea typeface="Fira Sans Condensed"/>
                <a:cs typeface="Fira Sans Condensed"/>
                <a:sym typeface="Fira Sans Condensed"/>
              </a:rPr>
              <a:t>DAR, DTR, DTABR dominant in Wake and N1.</a:t>
            </a:r>
            <a:endParaRPr sz="1500">
              <a:latin typeface="Fira Sans Condensed"/>
              <a:ea typeface="Fira Sans Condensed"/>
              <a:cs typeface="Fira Sans Condensed"/>
              <a:sym typeface="Fira Sans Condensed"/>
            </a:endParaRPr>
          </a:p>
          <a:p>
            <a:pPr indent="-323850" lvl="0" marL="457200" rtl="0" algn="l">
              <a:spcBef>
                <a:spcPts val="1000"/>
              </a:spcBef>
              <a:spcAft>
                <a:spcPts val="0"/>
              </a:spcAft>
              <a:buClr>
                <a:schemeClr val="lt2"/>
              </a:buClr>
              <a:buSzPts val="1500"/>
              <a:buFont typeface="Fira Sans Condensed"/>
              <a:buChar char="●"/>
            </a:pPr>
            <a:r>
              <a:rPr lang="en" sz="1500">
                <a:latin typeface="Fira Sans Condensed"/>
                <a:ea typeface="Fira Sans Condensed"/>
                <a:cs typeface="Fira Sans Condensed"/>
                <a:sym typeface="Fira Sans Condensed"/>
              </a:rPr>
              <a:t>Decrease in N2 and N3.</a:t>
            </a:r>
            <a:endParaRPr sz="1500">
              <a:latin typeface="Fira Sans Condensed"/>
              <a:ea typeface="Fira Sans Condensed"/>
              <a:cs typeface="Fira Sans Condensed"/>
              <a:sym typeface="Fira Sans Condensed"/>
            </a:endParaRPr>
          </a:p>
          <a:p>
            <a:pPr indent="-323850" lvl="0" marL="457200" rtl="0" algn="l">
              <a:spcBef>
                <a:spcPts val="1000"/>
              </a:spcBef>
              <a:spcAft>
                <a:spcPts val="0"/>
              </a:spcAft>
              <a:buClr>
                <a:schemeClr val="lt2"/>
              </a:buClr>
              <a:buSzPts val="1500"/>
              <a:buFont typeface="Fira Sans Condensed"/>
              <a:buChar char="●"/>
            </a:pPr>
            <a:r>
              <a:rPr lang="en" sz="1500">
                <a:latin typeface="Fira Sans Condensed"/>
                <a:ea typeface="Fira Sans Condensed"/>
                <a:cs typeface="Fira Sans Condensed"/>
                <a:sym typeface="Fira Sans Condensed"/>
              </a:rPr>
              <a:t>Increase again in REM.</a:t>
            </a:r>
            <a:endParaRPr>
              <a:latin typeface="Lato"/>
              <a:ea typeface="Lato"/>
              <a:cs typeface="Lato"/>
              <a:sym typeface="Lato"/>
            </a:endParaRPr>
          </a:p>
        </p:txBody>
      </p:sp>
      <p:sp>
        <p:nvSpPr>
          <p:cNvPr id="442" name="Google Shape;442;p41"/>
          <p:cNvSpPr txBox="1"/>
          <p:nvPr/>
        </p:nvSpPr>
        <p:spPr>
          <a:xfrm>
            <a:off x="521400" y="3064400"/>
            <a:ext cx="3000000" cy="159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Impact of EEG Biomarkers</a:t>
            </a:r>
            <a:endParaRPr sz="1600">
              <a:latin typeface="Fira Sans Condensed"/>
              <a:ea typeface="Fira Sans Condensed"/>
              <a:cs typeface="Fira Sans Condensed"/>
              <a:sym typeface="Fira Sans Condensed"/>
            </a:endParaRPr>
          </a:p>
          <a:p>
            <a:pPr indent="-323850" lvl="0" marL="457200" rtl="0" algn="l">
              <a:spcBef>
                <a:spcPts val="1000"/>
              </a:spcBef>
              <a:spcAft>
                <a:spcPts val="0"/>
              </a:spcAft>
              <a:buClr>
                <a:schemeClr val="lt2"/>
              </a:buClr>
              <a:buSzPts val="1500"/>
              <a:buFont typeface="Fira Sans Condensed"/>
              <a:buChar char="●"/>
            </a:pPr>
            <a:r>
              <a:rPr lang="en" sz="1500">
                <a:latin typeface="Fira Sans Condensed"/>
                <a:ea typeface="Fira Sans Condensed"/>
                <a:cs typeface="Fira Sans Condensed"/>
                <a:sym typeface="Fira Sans Condensed"/>
              </a:rPr>
              <a:t>Without DAR, DTR, DTAB</a:t>
            </a:r>
            <a:br>
              <a:rPr lang="en" sz="1500">
                <a:latin typeface="Fira Sans Condensed"/>
                <a:ea typeface="Fira Sans Condensed"/>
                <a:cs typeface="Fira Sans Condensed"/>
                <a:sym typeface="Fira Sans Condensed"/>
              </a:rPr>
            </a:br>
            <a:r>
              <a:rPr lang="en" sz="1500">
                <a:latin typeface="Fira Sans Condensed"/>
                <a:ea typeface="Fira Sans Condensed"/>
                <a:cs typeface="Fira Sans Condensed"/>
                <a:sym typeface="Fira Sans Condensed"/>
              </a:rPr>
              <a:t>Best Accuracy </a:t>
            </a:r>
            <a:r>
              <a:rPr i="1" lang="en" sz="1500">
                <a:latin typeface="Fira Sans Condensed"/>
                <a:ea typeface="Fira Sans Condensed"/>
                <a:cs typeface="Fira Sans Condensed"/>
                <a:sym typeface="Fira Sans Condensed"/>
              </a:rPr>
              <a:t>85.06%</a:t>
            </a:r>
            <a:endParaRPr sz="1500">
              <a:latin typeface="Fira Sans Condensed"/>
              <a:ea typeface="Fira Sans Condensed"/>
              <a:cs typeface="Fira Sans Condensed"/>
              <a:sym typeface="Fira Sans Condensed"/>
            </a:endParaRPr>
          </a:p>
          <a:p>
            <a:pPr indent="-323850" lvl="0" marL="457200" rtl="0" algn="l">
              <a:spcBef>
                <a:spcPts val="1000"/>
              </a:spcBef>
              <a:spcAft>
                <a:spcPts val="0"/>
              </a:spcAft>
              <a:buClr>
                <a:schemeClr val="lt2"/>
              </a:buClr>
              <a:buSzPts val="1500"/>
              <a:buFont typeface="Fira Sans Condensed"/>
              <a:buChar char="●"/>
            </a:pPr>
            <a:r>
              <a:rPr lang="en" sz="1500">
                <a:latin typeface="Fira Sans Condensed"/>
                <a:ea typeface="Fira Sans Condensed"/>
                <a:cs typeface="Fira Sans Condensed"/>
                <a:sym typeface="Fira Sans Condensed"/>
              </a:rPr>
              <a:t>With DAR, DTR, DTABR</a:t>
            </a:r>
            <a:endParaRPr sz="1500">
              <a:latin typeface="Fira Sans Condensed"/>
              <a:ea typeface="Fira Sans Condensed"/>
              <a:cs typeface="Fira Sans Condensed"/>
              <a:sym typeface="Fira Sans Condensed"/>
            </a:endParaRPr>
          </a:p>
          <a:p>
            <a:pPr indent="0" lvl="0" marL="0" rtl="0" algn="l">
              <a:spcBef>
                <a:spcPts val="0"/>
              </a:spcBef>
              <a:spcAft>
                <a:spcPts val="0"/>
              </a:spcAft>
              <a:buNone/>
            </a:pPr>
            <a:r>
              <a:rPr lang="en" sz="1500">
                <a:latin typeface="Fira Sans Condensed"/>
                <a:ea typeface="Fira Sans Condensed"/>
                <a:cs typeface="Fira Sans Condensed"/>
                <a:sym typeface="Fira Sans Condensed"/>
              </a:rPr>
              <a:t>	</a:t>
            </a:r>
            <a:r>
              <a:rPr lang="en" sz="1500">
                <a:latin typeface="Fira Sans Condensed"/>
                <a:ea typeface="Fira Sans Condensed"/>
                <a:cs typeface="Fira Sans Condensed"/>
                <a:sym typeface="Fira Sans Condensed"/>
              </a:rPr>
              <a:t>Best Accuracy </a:t>
            </a:r>
            <a:r>
              <a:rPr i="1" lang="en" sz="1500">
                <a:latin typeface="Fira Sans Condensed"/>
                <a:ea typeface="Fira Sans Condensed"/>
                <a:cs typeface="Fira Sans Condensed"/>
                <a:sym typeface="Fira Sans Condensed"/>
              </a:rPr>
              <a:t>92%</a:t>
            </a:r>
            <a:endParaRPr i="1" sz="1500">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42"/>
          <p:cNvSpPr txBox="1"/>
          <p:nvPr>
            <p:ph type="title"/>
          </p:nvPr>
        </p:nvSpPr>
        <p:spPr>
          <a:xfrm>
            <a:off x="399275" y="393750"/>
            <a:ext cx="79371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chemeClr val="lt2"/>
                </a:solidFill>
                <a:latin typeface="Fira Sans Condensed"/>
                <a:ea typeface="Fira Sans Condensed"/>
                <a:cs typeface="Fira Sans Condensed"/>
                <a:sym typeface="Fira Sans Condensed"/>
              </a:rPr>
              <a:t>Classification Algorithms</a:t>
            </a:r>
            <a:endParaRPr b="1" sz="2800">
              <a:solidFill>
                <a:schemeClr val="lt2"/>
              </a:solidFill>
              <a:latin typeface="Fira Sans Condensed"/>
              <a:ea typeface="Fira Sans Condensed"/>
              <a:cs typeface="Fira Sans Condensed"/>
              <a:sym typeface="Fira Sans Condensed"/>
            </a:endParaRPr>
          </a:p>
        </p:txBody>
      </p:sp>
      <p:sp>
        <p:nvSpPr>
          <p:cNvPr id="448" name="Google Shape;448;p42"/>
          <p:cNvSpPr txBox="1"/>
          <p:nvPr>
            <p:ph idx="1" type="body"/>
          </p:nvPr>
        </p:nvSpPr>
        <p:spPr>
          <a:xfrm>
            <a:off x="678375" y="1402875"/>
            <a:ext cx="7158300" cy="3016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a:p>
          <a:p>
            <a:pPr indent="0" lvl="0" marL="0" rtl="0" algn="just">
              <a:spcBef>
                <a:spcPts val="1200"/>
              </a:spcBef>
              <a:spcAft>
                <a:spcPts val="1200"/>
              </a:spcAft>
              <a:buNone/>
            </a:pPr>
            <a:r>
              <a:t/>
            </a:r>
            <a:endParaRPr/>
          </a:p>
        </p:txBody>
      </p:sp>
      <p:sp>
        <p:nvSpPr>
          <p:cNvPr id="449" name="Google Shape;449;p42"/>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0" name="Google Shape;450;p42"/>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51" name="Google Shape;451;p42"/>
          <p:cNvGraphicFramePr/>
          <p:nvPr/>
        </p:nvGraphicFramePr>
        <p:xfrm>
          <a:off x="952500" y="1428750"/>
          <a:ext cx="3000000" cy="3000000"/>
        </p:xfrm>
        <a:graphic>
          <a:graphicData uri="http://schemas.openxmlformats.org/drawingml/2006/table">
            <a:tbl>
              <a:tblPr>
                <a:noFill/>
                <a:tableStyleId>{A24D30E6-37F8-4319-987F-B0F525CFF63E}</a:tableStyleId>
              </a:tblPr>
              <a:tblGrid>
                <a:gridCol w="3619500"/>
                <a:gridCol w="3619500"/>
              </a:tblGrid>
              <a:tr h="381000">
                <a:tc>
                  <a:txBody>
                    <a:bodyPr/>
                    <a:lstStyle/>
                    <a:p>
                      <a:pPr indent="0" lvl="0" marL="0" rtl="0" algn="l">
                        <a:spcBef>
                          <a:spcPts val="0"/>
                        </a:spcBef>
                        <a:spcAft>
                          <a:spcPts val="0"/>
                        </a:spcAft>
                        <a:buNone/>
                      </a:pPr>
                      <a:r>
                        <a:rPr b="1" lang="en"/>
                        <a:t>Algorithms</a:t>
                      </a:r>
                      <a:endParaRPr b="1"/>
                    </a:p>
                  </a:txBody>
                  <a:tcPr marT="91425" marB="91425" marR="91425" marL="91425">
                    <a:solidFill>
                      <a:srgbClr val="BFDDCE"/>
                    </a:solidFill>
                  </a:tcPr>
                </a:tc>
                <a:tc>
                  <a:txBody>
                    <a:bodyPr/>
                    <a:lstStyle/>
                    <a:p>
                      <a:pPr indent="0" lvl="0" marL="0" rtl="0" algn="l">
                        <a:spcBef>
                          <a:spcPts val="0"/>
                        </a:spcBef>
                        <a:spcAft>
                          <a:spcPts val="0"/>
                        </a:spcAft>
                        <a:buNone/>
                      </a:pPr>
                      <a:r>
                        <a:rPr b="1" lang="en"/>
                        <a:t>Accuracy</a:t>
                      </a:r>
                      <a:endParaRPr b="1"/>
                    </a:p>
                  </a:txBody>
                  <a:tcPr marT="91425" marB="91425" marR="91425" marL="91425">
                    <a:solidFill>
                      <a:srgbClr val="BFDDCE"/>
                    </a:solidFill>
                  </a:tcPr>
                </a:tc>
              </a:tr>
              <a:tr h="381000">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Decision Forest  </a:t>
                      </a:r>
                      <a:endParaRPr/>
                    </a:p>
                  </a:txBody>
                  <a:tcPr marT="91425" marB="91425" marR="91425" marL="91425"/>
                </a:tc>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76.75%</a:t>
                      </a:r>
                      <a:endParaRPr/>
                    </a:p>
                  </a:txBody>
                  <a:tcPr marT="91425" marB="91425" marR="91425" marL="91425"/>
                </a:tc>
              </a:tr>
              <a:tr h="381000">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Support Vector Machine</a:t>
                      </a:r>
                      <a:endParaRPr/>
                    </a:p>
                  </a:txBody>
                  <a:tcPr marT="91425" marB="91425" marR="91425" marL="91425"/>
                </a:tc>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70.86%</a:t>
                      </a:r>
                      <a:endParaRPr/>
                    </a:p>
                  </a:txBody>
                  <a:tcPr marT="91425" marB="91425" marR="91425" marL="91425"/>
                </a:tc>
              </a:tr>
              <a:tr h="381000">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K-Nearest Neighbour</a:t>
                      </a:r>
                      <a:endParaRPr/>
                    </a:p>
                  </a:txBody>
                  <a:tcPr marT="91425" marB="91425" marR="91425" marL="91425"/>
                </a:tc>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75.33%</a:t>
                      </a:r>
                      <a:endParaRPr/>
                    </a:p>
                  </a:txBody>
                  <a:tcPr marT="91425" marB="91425" marR="91425" marL="91425"/>
                </a:tc>
              </a:tr>
              <a:tr h="381000">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Extreme Gradient Boost</a:t>
                      </a:r>
                      <a:endParaRPr/>
                    </a:p>
                  </a:txBody>
                  <a:tcPr marT="91425" marB="91425" marR="91425" marL="91425"/>
                </a:tc>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72.26%</a:t>
                      </a:r>
                      <a:endParaRPr/>
                    </a:p>
                  </a:txBody>
                  <a:tcPr marT="91425" marB="91425" marR="91425" marL="91425"/>
                </a:tc>
              </a:tr>
              <a:tr h="381000">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Neural Network</a:t>
                      </a:r>
                      <a:endParaRPr/>
                    </a:p>
                  </a:txBody>
                  <a:tcPr marT="91425" marB="91425" marR="91425" marL="91425"/>
                </a:tc>
                <a:tc>
                  <a:txBody>
                    <a:bodyPr/>
                    <a:lstStyle/>
                    <a:p>
                      <a:pPr indent="0" lvl="0" marL="0" rtl="0" algn="just">
                        <a:lnSpc>
                          <a:spcPct val="165000"/>
                        </a:lnSpc>
                        <a:spcBef>
                          <a:spcPts val="0"/>
                        </a:spcBef>
                        <a:spcAft>
                          <a:spcPts val="0"/>
                        </a:spcAft>
                        <a:buNone/>
                      </a:pPr>
                      <a:r>
                        <a:rPr lang="en" sz="1650">
                          <a:solidFill>
                            <a:schemeClr val="dk1"/>
                          </a:solidFill>
                          <a:latin typeface="Fira Sans Condensed"/>
                          <a:ea typeface="Fira Sans Condensed"/>
                          <a:cs typeface="Fira Sans Condensed"/>
                          <a:sym typeface="Fira Sans Condensed"/>
                        </a:rPr>
                        <a:t>92%</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sp>
        <p:nvSpPr>
          <p:cNvPr id="456" name="Google Shape;456;p43"/>
          <p:cNvSpPr txBox="1"/>
          <p:nvPr>
            <p:ph type="title"/>
          </p:nvPr>
        </p:nvSpPr>
        <p:spPr>
          <a:xfrm>
            <a:off x="399275" y="393750"/>
            <a:ext cx="79371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chemeClr val="lt2"/>
                </a:solidFill>
                <a:latin typeface="Fira Sans Condensed"/>
                <a:ea typeface="Fira Sans Condensed"/>
                <a:cs typeface="Fira Sans Condensed"/>
                <a:sym typeface="Fira Sans Condensed"/>
              </a:rPr>
              <a:t>Neural Network</a:t>
            </a:r>
            <a:endParaRPr b="1" sz="2800">
              <a:solidFill>
                <a:schemeClr val="lt2"/>
              </a:solidFill>
              <a:latin typeface="Fira Sans Condensed"/>
              <a:ea typeface="Fira Sans Condensed"/>
              <a:cs typeface="Fira Sans Condensed"/>
              <a:sym typeface="Fira Sans Condensed"/>
            </a:endParaRPr>
          </a:p>
        </p:txBody>
      </p:sp>
      <p:sp>
        <p:nvSpPr>
          <p:cNvPr id="457" name="Google Shape;457;p43"/>
          <p:cNvSpPr txBox="1"/>
          <p:nvPr>
            <p:ph idx="1" type="body"/>
          </p:nvPr>
        </p:nvSpPr>
        <p:spPr>
          <a:xfrm>
            <a:off x="535300" y="1288400"/>
            <a:ext cx="3283200" cy="2973900"/>
          </a:xfrm>
          <a:prstGeom prst="rect">
            <a:avLst/>
          </a:prstGeom>
        </p:spPr>
        <p:txBody>
          <a:bodyPr anchorCtr="0" anchor="t" bIns="91425" lIns="91425" spcFirstLastPara="1" rIns="91425" wrap="square" tIns="91425">
            <a:normAutofit fontScale="62500" lnSpcReduction="20000"/>
          </a:bodyPr>
          <a:lstStyle/>
          <a:p>
            <a:pPr indent="0" lvl="0" marL="0" rtl="0" algn="just">
              <a:lnSpc>
                <a:spcPct val="165000"/>
              </a:lnSpc>
              <a:spcBef>
                <a:spcPts val="0"/>
              </a:spcBef>
              <a:spcAft>
                <a:spcPts val="0"/>
              </a:spcAft>
              <a:buNone/>
            </a:pPr>
            <a:r>
              <a:rPr lang="en" sz="2589">
                <a:solidFill>
                  <a:schemeClr val="dk1"/>
                </a:solidFill>
                <a:latin typeface="Fira Sans Condensed"/>
                <a:ea typeface="Fira Sans Condensed"/>
                <a:cs typeface="Fira Sans Condensed"/>
                <a:sym typeface="Fira Sans Condensed"/>
              </a:rPr>
              <a:t>Number Of Neurons - 5</a:t>
            </a:r>
            <a:endParaRPr sz="2589">
              <a:solidFill>
                <a:schemeClr val="dk1"/>
              </a:solidFill>
              <a:latin typeface="Fira Sans Condensed"/>
              <a:ea typeface="Fira Sans Condensed"/>
              <a:cs typeface="Fira Sans Condensed"/>
              <a:sym typeface="Fira Sans Condensed"/>
            </a:endParaRPr>
          </a:p>
          <a:p>
            <a:pPr indent="0" lvl="0" marL="0" rtl="0" algn="just">
              <a:lnSpc>
                <a:spcPct val="165000"/>
              </a:lnSpc>
              <a:spcBef>
                <a:spcPts val="0"/>
              </a:spcBef>
              <a:spcAft>
                <a:spcPts val="0"/>
              </a:spcAft>
              <a:buNone/>
            </a:pPr>
            <a:r>
              <a:rPr lang="en" sz="2589">
                <a:solidFill>
                  <a:schemeClr val="dk1"/>
                </a:solidFill>
                <a:latin typeface="Fira Sans Condensed"/>
                <a:ea typeface="Fira Sans Condensed"/>
                <a:cs typeface="Fira Sans Condensed"/>
                <a:sym typeface="Fira Sans Condensed"/>
              </a:rPr>
              <a:t>Input Neurons Unit - 500</a:t>
            </a:r>
            <a:endParaRPr sz="2589">
              <a:solidFill>
                <a:schemeClr val="dk1"/>
              </a:solidFill>
              <a:latin typeface="Fira Sans Condensed"/>
              <a:ea typeface="Fira Sans Condensed"/>
              <a:cs typeface="Fira Sans Condensed"/>
              <a:sym typeface="Fira Sans Condensed"/>
            </a:endParaRPr>
          </a:p>
          <a:p>
            <a:pPr indent="0" lvl="0" marL="0" rtl="0" algn="just">
              <a:lnSpc>
                <a:spcPct val="165000"/>
              </a:lnSpc>
              <a:spcBef>
                <a:spcPts val="0"/>
              </a:spcBef>
              <a:spcAft>
                <a:spcPts val="0"/>
              </a:spcAft>
              <a:buNone/>
            </a:pPr>
            <a:r>
              <a:rPr lang="en" sz="2589">
                <a:solidFill>
                  <a:schemeClr val="dk1"/>
                </a:solidFill>
                <a:latin typeface="Fira Sans Condensed"/>
                <a:ea typeface="Fira Sans Condensed"/>
                <a:cs typeface="Fira Sans Condensed"/>
                <a:sym typeface="Fira Sans Condensed"/>
              </a:rPr>
              <a:t>Input Activation Function - Relu</a:t>
            </a:r>
            <a:endParaRPr sz="2589">
              <a:solidFill>
                <a:schemeClr val="dk1"/>
              </a:solidFill>
              <a:latin typeface="Fira Sans Condensed"/>
              <a:ea typeface="Fira Sans Condensed"/>
              <a:cs typeface="Fira Sans Condensed"/>
              <a:sym typeface="Fira Sans Condensed"/>
            </a:endParaRPr>
          </a:p>
          <a:p>
            <a:pPr indent="0" lvl="0" marL="0" rtl="0" algn="just">
              <a:lnSpc>
                <a:spcPct val="165000"/>
              </a:lnSpc>
              <a:spcBef>
                <a:spcPts val="0"/>
              </a:spcBef>
              <a:spcAft>
                <a:spcPts val="0"/>
              </a:spcAft>
              <a:buNone/>
            </a:pPr>
            <a:r>
              <a:rPr lang="en" sz="2589">
                <a:solidFill>
                  <a:schemeClr val="dk1"/>
                </a:solidFill>
                <a:latin typeface="Fira Sans Condensed"/>
                <a:ea typeface="Fira Sans Condensed"/>
                <a:cs typeface="Fira Sans Condensed"/>
                <a:sym typeface="Fira Sans Condensed"/>
              </a:rPr>
              <a:t>Out Neurons Unit - 75</a:t>
            </a:r>
            <a:endParaRPr sz="2589">
              <a:solidFill>
                <a:schemeClr val="dk1"/>
              </a:solidFill>
              <a:latin typeface="Fira Sans Condensed"/>
              <a:ea typeface="Fira Sans Condensed"/>
              <a:cs typeface="Fira Sans Condensed"/>
              <a:sym typeface="Fira Sans Condensed"/>
            </a:endParaRPr>
          </a:p>
          <a:p>
            <a:pPr indent="0" lvl="0" marL="0" rtl="0" algn="just">
              <a:lnSpc>
                <a:spcPct val="165000"/>
              </a:lnSpc>
              <a:spcBef>
                <a:spcPts val="0"/>
              </a:spcBef>
              <a:spcAft>
                <a:spcPts val="0"/>
              </a:spcAft>
              <a:buNone/>
            </a:pPr>
            <a:r>
              <a:rPr lang="en" sz="2589">
                <a:solidFill>
                  <a:schemeClr val="dk1"/>
                </a:solidFill>
                <a:latin typeface="Fira Sans Condensed"/>
                <a:ea typeface="Fira Sans Condensed"/>
                <a:cs typeface="Fira Sans Condensed"/>
                <a:sym typeface="Fira Sans Condensed"/>
              </a:rPr>
              <a:t>Output Activation Function- Softmax</a:t>
            </a:r>
            <a:endParaRPr sz="2589">
              <a:solidFill>
                <a:schemeClr val="dk1"/>
              </a:solidFill>
              <a:latin typeface="Fira Sans Condensed"/>
              <a:ea typeface="Fira Sans Condensed"/>
              <a:cs typeface="Fira Sans Condensed"/>
              <a:sym typeface="Fira Sans Condensed"/>
            </a:endParaRPr>
          </a:p>
          <a:p>
            <a:pPr indent="0" lvl="0" marL="0" rtl="0" algn="just">
              <a:lnSpc>
                <a:spcPct val="165000"/>
              </a:lnSpc>
              <a:spcBef>
                <a:spcPts val="0"/>
              </a:spcBef>
              <a:spcAft>
                <a:spcPts val="0"/>
              </a:spcAft>
              <a:buNone/>
            </a:pPr>
            <a:r>
              <a:rPr lang="en" sz="2589">
                <a:solidFill>
                  <a:schemeClr val="dk1"/>
                </a:solidFill>
                <a:latin typeface="Fira Sans Condensed"/>
                <a:ea typeface="Fira Sans Condensed"/>
                <a:cs typeface="Fira Sans Condensed"/>
                <a:sym typeface="Fira Sans Condensed"/>
              </a:rPr>
              <a:t>Executing Time - 3939 seconds</a:t>
            </a:r>
            <a:endParaRPr sz="2589">
              <a:solidFill>
                <a:schemeClr val="dk1"/>
              </a:solidFill>
              <a:latin typeface="Fira Sans Condensed"/>
              <a:ea typeface="Fira Sans Condensed"/>
              <a:cs typeface="Fira Sans Condensed"/>
              <a:sym typeface="Fira Sans Condensed"/>
            </a:endParaRPr>
          </a:p>
          <a:p>
            <a:pPr indent="0" lvl="0" marL="0" rtl="0" algn="just">
              <a:lnSpc>
                <a:spcPct val="165000"/>
              </a:lnSpc>
              <a:spcBef>
                <a:spcPts val="0"/>
              </a:spcBef>
              <a:spcAft>
                <a:spcPts val="0"/>
              </a:spcAft>
              <a:buNone/>
            </a:pPr>
            <a:r>
              <a:t/>
            </a:r>
            <a:endParaRPr b="1" i="1" sz="1650">
              <a:solidFill>
                <a:schemeClr val="dk1"/>
              </a:solidFill>
              <a:latin typeface="Fira Sans Condensed"/>
              <a:ea typeface="Fira Sans Condensed"/>
              <a:cs typeface="Fira Sans Condensed"/>
              <a:sym typeface="Fira Sans Condensed"/>
            </a:endParaRPr>
          </a:p>
          <a:p>
            <a:pPr indent="0" lvl="0" marL="0" rtl="0" algn="just">
              <a:spcBef>
                <a:spcPts val="0"/>
              </a:spcBef>
              <a:spcAft>
                <a:spcPts val="0"/>
              </a:spcAft>
              <a:buNone/>
            </a:pPr>
            <a:r>
              <a:t/>
            </a:r>
            <a:endParaRPr/>
          </a:p>
          <a:p>
            <a:pPr indent="0" lvl="0" marL="0" rtl="0" algn="just">
              <a:spcBef>
                <a:spcPts val="1200"/>
              </a:spcBef>
              <a:spcAft>
                <a:spcPts val="1200"/>
              </a:spcAft>
              <a:buNone/>
            </a:pPr>
            <a:r>
              <a:t/>
            </a:r>
            <a:endParaRPr/>
          </a:p>
        </p:txBody>
      </p:sp>
      <p:sp>
        <p:nvSpPr>
          <p:cNvPr id="458" name="Google Shape;458;p43"/>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9" name="Google Shape;459;p43"/>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43"/>
          <p:cNvPicPr preferRelativeResize="0"/>
          <p:nvPr/>
        </p:nvPicPr>
        <p:blipFill>
          <a:blip r:embed="rId3">
            <a:alphaModFix/>
          </a:blip>
          <a:stretch>
            <a:fillRect/>
          </a:stretch>
        </p:blipFill>
        <p:spPr>
          <a:xfrm>
            <a:off x="3875700" y="1240737"/>
            <a:ext cx="4543624" cy="26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26"/>
          <p:cNvSpPr txBox="1"/>
          <p:nvPr>
            <p:ph type="title"/>
          </p:nvPr>
        </p:nvSpPr>
        <p:spPr>
          <a:xfrm>
            <a:off x="318850" y="333450"/>
            <a:ext cx="8057100" cy="89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Motivation</a:t>
            </a:r>
            <a:endParaRPr b="1" sz="3000">
              <a:solidFill>
                <a:schemeClr val="lt2"/>
              </a:solidFill>
              <a:latin typeface="Fira Sans Condensed"/>
              <a:ea typeface="Fira Sans Condensed"/>
              <a:cs typeface="Fira Sans Condensed"/>
              <a:sym typeface="Fira Sans Condensed"/>
            </a:endParaRPr>
          </a:p>
        </p:txBody>
      </p:sp>
      <p:sp>
        <p:nvSpPr>
          <p:cNvPr id="259" name="Google Shape;259;p26"/>
          <p:cNvSpPr txBox="1"/>
          <p:nvPr>
            <p:ph idx="1" type="body"/>
          </p:nvPr>
        </p:nvSpPr>
        <p:spPr>
          <a:xfrm>
            <a:off x="714700" y="1079250"/>
            <a:ext cx="4758000" cy="3640500"/>
          </a:xfrm>
          <a:prstGeom prst="rect">
            <a:avLst/>
          </a:prstGeom>
        </p:spPr>
        <p:txBody>
          <a:bodyPr anchorCtr="0" anchor="t" bIns="91425" lIns="91425" spcFirstLastPara="1" rIns="91425" wrap="square" tIns="91425">
            <a:normAutofit fontScale="77500" lnSpcReduction="20000"/>
          </a:bodyPr>
          <a:lstStyle/>
          <a:p>
            <a:pPr indent="0" lvl="0" marL="0" rtl="0" algn="l">
              <a:lnSpc>
                <a:spcPct val="150000"/>
              </a:lnSpc>
              <a:spcBef>
                <a:spcPts val="1000"/>
              </a:spcBef>
              <a:spcAft>
                <a:spcPts val="0"/>
              </a:spcAft>
              <a:buNone/>
            </a:pPr>
            <a:r>
              <a:rPr b="1" lang="en" sz="2257">
                <a:solidFill>
                  <a:schemeClr val="dk1"/>
                </a:solidFill>
                <a:latin typeface="Fira Sans Extra Condensed"/>
                <a:ea typeface="Fira Sans Extra Condensed"/>
                <a:cs typeface="Fira Sans Extra Condensed"/>
                <a:sym typeface="Fira Sans Extra Condensed"/>
              </a:rPr>
              <a:t>Lack of Sleep causes:</a:t>
            </a:r>
            <a:endParaRPr b="1" sz="2257">
              <a:solidFill>
                <a:schemeClr val="dk1"/>
              </a:solidFill>
              <a:latin typeface="Fira Sans Extra Condensed"/>
              <a:ea typeface="Fira Sans Extra Condensed"/>
              <a:cs typeface="Fira Sans Extra Condensed"/>
              <a:sym typeface="Fira Sans Extra Condensed"/>
            </a:endParaRPr>
          </a:p>
          <a:p>
            <a:pPr indent="-304879" lvl="0" marL="457200" rtl="0" algn="l">
              <a:lnSpc>
                <a:spcPct val="150000"/>
              </a:lnSpc>
              <a:spcBef>
                <a:spcPts val="0"/>
              </a:spcBef>
              <a:spcAft>
                <a:spcPts val="0"/>
              </a:spcAft>
              <a:buClr>
                <a:srgbClr val="B6D7A8"/>
              </a:buClr>
              <a:buSzPct val="75345"/>
              <a:buFont typeface="Fira Sans Extra Condensed"/>
              <a:buChar char="●"/>
            </a:pPr>
            <a:r>
              <a:rPr lang="en" sz="2057">
                <a:solidFill>
                  <a:schemeClr val="dk1"/>
                </a:solidFill>
                <a:latin typeface="Fira Sans Extra Condensed"/>
                <a:ea typeface="Fira Sans Extra Condensed"/>
                <a:cs typeface="Fira Sans Extra Condensed"/>
                <a:sym typeface="Fira Sans Extra Condensed"/>
              </a:rPr>
              <a:t>Physical Disorders</a:t>
            </a:r>
            <a:r>
              <a:rPr lang="en" sz="1907">
                <a:solidFill>
                  <a:schemeClr val="dk1"/>
                </a:solidFill>
                <a:latin typeface="Fira Sans Extra Condensed"/>
                <a:ea typeface="Fira Sans Extra Condensed"/>
                <a:cs typeface="Fira Sans Extra Condensed"/>
                <a:sym typeface="Fira Sans Extra Condensed"/>
              </a:rPr>
              <a:t> </a:t>
            </a:r>
            <a:endParaRPr sz="1907">
              <a:solidFill>
                <a:schemeClr val="dk1"/>
              </a:solidFill>
              <a:latin typeface="Fira Sans Extra Condensed"/>
              <a:ea typeface="Fira Sans Extra Condensed"/>
              <a:cs typeface="Fira Sans Extra Condensed"/>
              <a:sym typeface="Fira Sans Extra Condensed"/>
            </a:endParaRPr>
          </a:p>
          <a:p>
            <a:pPr indent="-320395" lvl="1" marL="914400" rtl="0" algn="l">
              <a:lnSpc>
                <a:spcPct val="150000"/>
              </a:lnSpc>
              <a:spcBef>
                <a:spcPts val="0"/>
              </a:spcBef>
              <a:spcAft>
                <a:spcPts val="0"/>
              </a:spcAft>
              <a:buClr>
                <a:srgbClr val="B6D7A8"/>
              </a:buClr>
              <a:buSzPct val="100000"/>
              <a:buFont typeface="Fira Sans Extra Condensed"/>
              <a:buChar char="○"/>
            </a:pPr>
            <a:r>
              <a:rPr lang="en" sz="1865">
                <a:solidFill>
                  <a:schemeClr val="dk1"/>
                </a:solidFill>
                <a:latin typeface="Fira Sans Extra Condensed"/>
                <a:ea typeface="Fira Sans Extra Condensed"/>
                <a:cs typeface="Fira Sans Extra Condensed"/>
                <a:sym typeface="Fira Sans Extra Condensed"/>
              </a:rPr>
              <a:t>High blood pressure </a:t>
            </a:r>
            <a:endParaRPr sz="1865">
              <a:solidFill>
                <a:schemeClr val="dk1"/>
              </a:solidFill>
              <a:latin typeface="Fira Sans Extra Condensed"/>
              <a:ea typeface="Fira Sans Extra Condensed"/>
              <a:cs typeface="Fira Sans Extra Condensed"/>
              <a:sym typeface="Fira Sans Extra Condensed"/>
            </a:endParaRPr>
          </a:p>
          <a:p>
            <a:pPr indent="-320395" lvl="1" marL="914400" rtl="0" algn="l">
              <a:lnSpc>
                <a:spcPct val="150000"/>
              </a:lnSpc>
              <a:spcBef>
                <a:spcPts val="0"/>
              </a:spcBef>
              <a:spcAft>
                <a:spcPts val="0"/>
              </a:spcAft>
              <a:buClr>
                <a:srgbClr val="B6D7A8"/>
              </a:buClr>
              <a:buSzPct val="100000"/>
              <a:buFont typeface="Fira Sans Extra Condensed"/>
              <a:buChar char="○"/>
            </a:pPr>
            <a:r>
              <a:rPr lang="en" sz="1865">
                <a:solidFill>
                  <a:schemeClr val="dk1"/>
                </a:solidFill>
                <a:latin typeface="Fira Sans Extra Condensed"/>
                <a:ea typeface="Fira Sans Extra Condensed"/>
                <a:cs typeface="Fira Sans Extra Condensed"/>
                <a:sym typeface="Fira Sans Extra Condensed"/>
              </a:rPr>
              <a:t>Diabetes</a:t>
            </a:r>
            <a:endParaRPr sz="1865">
              <a:solidFill>
                <a:schemeClr val="dk1"/>
              </a:solidFill>
              <a:latin typeface="Fira Sans Extra Condensed"/>
              <a:ea typeface="Fira Sans Extra Condensed"/>
              <a:cs typeface="Fira Sans Extra Condensed"/>
              <a:sym typeface="Fira Sans Extra Condensed"/>
            </a:endParaRPr>
          </a:p>
          <a:p>
            <a:pPr indent="-320395" lvl="1" marL="914400" rtl="0" algn="l">
              <a:lnSpc>
                <a:spcPct val="150000"/>
              </a:lnSpc>
              <a:spcBef>
                <a:spcPts val="0"/>
              </a:spcBef>
              <a:spcAft>
                <a:spcPts val="0"/>
              </a:spcAft>
              <a:buClr>
                <a:srgbClr val="B6D7A8"/>
              </a:buClr>
              <a:buSzPct val="100000"/>
              <a:buFont typeface="Fira Sans Extra Condensed"/>
              <a:buChar char="○"/>
            </a:pPr>
            <a:r>
              <a:rPr lang="en" sz="1865">
                <a:solidFill>
                  <a:schemeClr val="dk1"/>
                </a:solidFill>
                <a:latin typeface="Fira Sans Extra Condensed"/>
                <a:ea typeface="Fira Sans Extra Condensed"/>
                <a:cs typeface="Fira Sans Extra Condensed"/>
                <a:sym typeface="Fira Sans Extra Condensed"/>
              </a:rPr>
              <a:t>Heart attack</a:t>
            </a:r>
            <a:endParaRPr sz="1865">
              <a:solidFill>
                <a:schemeClr val="dk1"/>
              </a:solidFill>
              <a:latin typeface="Fira Sans Extra Condensed"/>
              <a:ea typeface="Fira Sans Extra Condensed"/>
              <a:cs typeface="Fira Sans Extra Condensed"/>
              <a:sym typeface="Fira Sans Extra Condensed"/>
            </a:endParaRPr>
          </a:p>
          <a:p>
            <a:pPr indent="-320395" lvl="1" marL="914400" rtl="0" algn="l">
              <a:lnSpc>
                <a:spcPct val="150000"/>
              </a:lnSpc>
              <a:spcBef>
                <a:spcPts val="0"/>
              </a:spcBef>
              <a:spcAft>
                <a:spcPts val="0"/>
              </a:spcAft>
              <a:buClr>
                <a:srgbClr val="B6D7A8"/>
              </a:buClr>
              <a:buSzPct val="100000"/>
              <a:buFont typeface="Fira Sans Extra Condensed"/>
              <a:buChar char="○"/>
            </a:pPr>
            <a:r>
              <a:rPr lang="en" sz="1865">
                <a:solidFill>
                  <a:schemeClr val="dk1"/>
                </a:solidFill>
                <a:latin typeface="Fira Sans Extra Condensed"/>
                <a:ea typeface="Fira Sans Extra Condensed"/>
                <a:cs typeface="Fira Sans Extra Condensed"/>
                <a:sym typeface="Fira Sans Extra Condensed"/>
              </a:rPr>
              <a:t>Heart failure or stroke</a:t>
            </a:r>
            <a:endParaRPr sz="1865">
              <a:solidFill>
                <a:schemeClr val="dk1"/>
              </a:solidFill>
              <a:latin typeface="Fira Sans Extra Condensed"/>
              <a:ea typeface="Fira Sans Extra Condensed"/>
              <a:cs typeface="Fira Sans Extra Condensed"/>
              <a:sym typeface="Fira Sans Extra Condensed"/>
            </a:endParaRPr>
          </a:p>
          <a:p>
            <a:pPr indent="-304879" lvl="0" marL="457200" rtl="0" algn="l">
              <a:lnSpc>
                <a:spcPct val="150000"/>
              </a:lnSpc>
              <a:spcBef>
                <a:spcPts val="1000"/>
              </a:spcBef>
              <a:spcAft>
                <a:spcPts val="0"/>
              </a:spcAft>
              <a:buClr>
                <a:srgbClr val="B6D7A8"/>
              </a:buClr>
              <a:buSzPct val="75345"/>
              <a:buFont typeface="Fira Sans Extra Condensed"/>
              <a:buChar char="●"/>
            </a:pPr>
            <a:r>
              <a:rPr lang="en" sz="2057">
                <a:solidFill>
                  <a:schemeClr val="dk1"/>
                </a:solidFill>
                <a:latin typeface="Fira Sans Extra Condensed"/>
                <a:ea typeface="Fira Sans Extra Condensed"/>
                <a:cs typeface="Fira Sans Extra Condensed"/>
                <a:sym typeface="Fira Sans Extra Condensed"/>
              </a:rPr>
              <a:t>Mental Disorders</a:t>
            </a:r>
            <a:r>
              <a:rPr lang="en" sz="1907">
                <a:solidFill>
                  <a:schemeClr val="dk1"/>
                </a:solidFill>
                <a:latin typeface="Fira Sans Extra Condensed"/>
                <a:ea typeface="Fira Sans Extra Condensed"/>
                <a:cs typeface="Fira Sans Extra Condensed"/>
                <a:sym typeface="Fira Sans Extra Condensed"/>
              </a:rPr>
              <a:t> </a:t>
            </a:r>
            <a:endParaRPr sz="1907">
              <a:solidFill>
                <a:schemeClr val="dk1"/>
              </a:solidFill>
              <a:latin typeface="Fira Sans Extra Condensed"/>
              <a:ea typeface="Fira Sans Extra Condensed"/>
              <a:cs typeface="Fira Sans Extra Condensed"/>
              <a:sym typeface="Fira Sans Extra Condensed"/>
            </a:endParaRPr>
          </a:p>
          <a:p>
            <a:pPr indent="-320395" lvl="1" marL="914400" rtl="0" algn="l">
              <a:lnSpc>
                <a:spcPct val="150000"/>
              </a:lnSpc>
              <a:spcBef>
                <a:spcPts val="0"/>
              </a:spcBef>
              <a:spcAft>
                <a:spcPts val="0"/>
              </a:spcAft>
              <a:buClr>
                <a:srgbClr val="B6D7A8"/>
              </a:buClr>
              <a:buSzPct val="100000"/>
              <a:buFont typeface="Fira Sans Extra Condensed"/>
              <a:buChar char="○"/>
            </a:pPr>
            <a:r>
              <a:rPr lang="en" sz="1865">
                <a:solidFill>
                  <a:schemeClr val="dk1"/>
                </a:solidFill>
                <a:latin typeface="Fira Sans Extra Condensed"/>
                <a:ea typeface="Fira Sans Extra Condensed"/>
                <a:cs typeface="Fira Sans Extra Condensed"/>
                <a:sym typeface="Fira Sans Extra Condensed"/>
              </a:rPr>
              <a:t>Insomnia</a:t>
            </a:r>
            <a:endParaRPr sz="1865">
              <a:solidFill>
                <a:schemeClr val="dk1"/>
              </a:solidFill>
              <a:latin typeface="Fira Sans Extra Condensed"/>
              <a:ea typeface="Fira Sans Extra Condensed"/>
              <a:cs typeface="Fira Sans Extra Condensed"/>
              <a:sym typeface="Fira Sans Extra Condensed"/>
            </a:endParaRPr>
          </a:p>
          <a:p>
            <a:pPr indent="-320395" lvl="1" marL="914400" rtl="0" algn="l">
              <a:lnSpc>
                <a:spcPct val="150000"/>
              </a:lnSpc>
              <a:spcBef>
                <a:spcPts val="0"/>
              </a:spcBef>
              <a:spcAft>
                <a:spcPts val="0"/>
              </a:spcAft>
              <a:buClr>
                <a:schemeClr val="dk1"/>
              </a:buClr>
              <a:buSzPct val="100000"/>
              <a:buFont typeface="Fira Sans Extra Condensed"/>
              <a:buChar char="○"/>
            </a:pPr>
            <a:r>
              <a:rPr lang="en" sz="1865">
                <a:solidFill>
                  <a:schemeClr val="dk1"/>
                </a:solidFill>
                <a:latin typeface="Fira Sans Extra Condensed"/>
                <a:ea typeface="Fira Sans Extra Condensed"/>
                <a:cs typeface="Fira Sans Extra Condensed"/>
                <a:sym typeface="Fira Sans Extra Condensed"/>
              </a:rPr>
              <a:t>Anxiety</a:t>
            </a:r>
            <a:endParaRPr sz="1865">
              <a:solidFill>
                <a:schemeClr val="dk1"/>
              </a:solidFill>
              <a:latin typeface="Fira Sans Extra Condensed"/>
              <a:ea typeface="Fira Sans Extra Condensed"/>
              <a:cs typeface="Fira Sans Extra Condensed"/>
              <a:sym typeface="Fira Sans Extra Condensed"/>
            </a:endParaRPr>
          </a:p>
          <a:p>
            <a:pPr indent="-320395" lvl="1" marL="914400" rtl="0" algn="l">
              <a:lnSpc>
                <a:spcPct val="150000"/>
              </a:lnSpc>
              <a:spcBef>
                <a:spcPts val="0"/>
              </a:spcBef>
              <a:spcAft>
                <a:spcPts val="0"/>
              </a:spcAft>
              <a:buClr>
                <a:schemeClr val="dk1"/>
              </a:buClr>
              <a:buSzPct val="100000"/>
              <a:buFont typeface="Fira Sans Extra Condensed"/>
              <a:buChar char="○"/>
            </a:pPr>
            <a:r>
              <a:rPr lang="en" sz="1865">
                <a:solidFill>
                  <a:schemeClr val="dk1"/>
                </a:solidFill>
                <a:latin typeface="Fira Sans Extra Condensed"/>
                <a:ea typeface="Fira Sans Extra Condensed"/>
                <a:cs typeface="Fira Sans Extra Condensed"/>
                <a:sym typeface="Fira Sans Extra Condensed"/>
              </a:rPr>
              <a:t>Schizophrenia</a:t>
            </a:r>
            <a:endParaRPr sz="1865">
              <a:solidFill>
                <a:schemeClr val="dk1"/>
              </a:solidFill>
              <a:latin typeface="Fira Sans Extra Condensed"/>
              <a:ea typeface="Fira Sans Extra Condensed"/>
              <a:cs typeface="Fira Sans Extra Condensed"/>
              <a:sym typeface="Fira Sans Extra Condensed"/>
            </a:endParaRPr>
          </a:p>
          <a:p>
            <a:pPr indent="0" lvl="0" marL="0" rtl="0" algn="l">
              <a:spcBef>
                <a:spcPts val="1000"/>
              </a:spcBef>
              <a:spcAft>
                <a:spcPts val="1200"/>
              </a:spcAft>
              <a:buNone/>
            </a:pPr>
            <a:r>
              <a:t/>
            </a:r>
            <a:endParaRPr sz="1600"/>
          </a:p>
        </p:txBody>
      </p:sp>
      <p:sp>
        <p:nvSpPr>
          <p:cNvPr id="260" name="Google Shape;260;p26"/>
          <p:cNvSpPr txBox="1"/>
          <p:nvPr>
            <p:ph idx="12" type="sldNum"/>
          </p:nvPr>
        </p:nvSpPr>
        <p:spPr>
          <a:xfrm>
            <a:off x="8592225" y="4719701"/>
            <a:ext cx="548700" cy="354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fld id="{00000000-1234-1234-1234-123412341234}" type="slidenum">
              <a:rPr lang="en" sz="1100"/>
              <a:t>‹#›</a:t>
            </a:fld>
            <a:endParaRPr sz="1100"/>
          </a:p>
        </p:txBody>
      </p:sp>
      <p:sp>
        <p:nvSpPr>
          <p:cNvPr id="261" name="Google Shape;261;p26"/>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6"/>
          <p:cNvGrpSpPr/>
          <p:nvPr/>
        </p:nvGrpSpPr>
        <p:grpSpPr>
          <a:xfrm>
            <a:off x="4554556" y="1436375"/>
            <a:ext cx="3799243" cy="2481650"/>
            <a:chOff x="4402156" y="1283975"/>
            <a:chExt cx="3799243" cy="2481650"/>
          </a:xfrm>
        </p:grpSpPr>
        <p:grpSp>
          <p:nvGrpSpPr>
            <p:cNvPr id="263" name="Google Shape;263;p26"/>
            <p:cNvGrpSpPr/>
            <p:nvPr/>
          </p:nvGrpSpPr>
          <p:grpSpPr>
            <a:xfrm>
              <a:off x="4402156" y="1283975"/>
              <a:ext cx="3477744" cy="1168327"/>
              <a:chOff x="4402156" y="1283975"/>
              <a:chExt cx="3477744" cy="1168327"/>
            </a:xfrm>
          </p:grpSpPr>
          <p:grpSp>
            <p:nvGrpSpPr>
              <p:cNvPr id="264" name="Google Shape;264;p26"/>
              <p:cNvGrpSpPr/>
              <p:nvPr/>
            </p:nvGrpSpPr>
            <p:grpSpPr>
              <a:xfrm>
                <a:off x="4402156" y="1299348"/>
                <a:ext cx="3391793" cy="1152954"/>
                <a:chOff x="1383761" y="142175"/>
                <a:chExt cx="3934338" cy="1324626"/>
              </a:xfrm>
            </p:grpSpPr>
            <p:pic>
              <p:nvPicPr>
                <p:cNvPr id="265" name="Google Shape;265;p26"/>
                <p:cNvPicPr preferRelativeResize="0"/>
                <p:nvPr/>
              </p:nvPicPr>
              <p:blipFill>
                <a:blip r:embed="rId3">
                  <a:alphaModFix/>
                </a:blip>
                <a:stretch>
                  <a:fillRect/>
                </a:stretch>
              </p:blipFill>
              <p:spPr>
                <a:xfrm>
                  <a:off x="1818175" y="393750"/>
                  <a:ext cx="3499924" cy="981700"/>
                </a:xfrm>
                <a:prstGeom prst="rect">
                  <a:avLst/>
                </a:prstGeom>
                <a:noFill/>
                <a:ln>
                  <a:noFill/>
                </a:ln>
                <a:effectLst>
                  <a:outerShdw blurRad="57150" rotWithShape="0" algn="bl" dir="5400000" dist="19050">
                    <a:srgbClr val="000000">
                      <a:alpha val="50000"/>
                    </a:srgbClr>
                  </a:outerShdw>
                </a:effectLst>
              </p:spPr>
            </p:pic>
            <p:pic>
              <p:nvPicPr>
                <p:cNvPr id="266" name="Google Shape;266;p26"/>
                <p:cNvPicPr preferRelativeResize="0"/>
                <p:nvPr/>
              </p:nvPicPr>
              <p:blipFill>
                <a:blip r:embed="rId4">
                  <a:alphaModFix/>
                </a:blip>
                <a:stretch>
                  <a:fillRect/>
                </a:stretch>
              </p:blipFill>
              <p:spPr>
                <a:xfrm>
                  <a:off x="1383761" y="142175"/>
                  <a:ext cx="1326565" cy="1324626"/>
                </a:xfrm>
                <a:prstGeom prst="rect">
                  <a:avLst/>
                </a:prstGeom>
                <a:noFill/>
                <a:ln>
                  <a:noFill/>
                </a:ln>
              </p:spPr>
            </p:pic>
          </p:grpSp>
          <p:grpSp>
            <p:nvGrpSpPr>
              <p:cNvPr id="267" name="Google Shape;267;p26"/>
              <p:cNvGrpSpPr/>
              <p:nvPr/>
            </p:nvGrpSpPr>
            <p:grpSpPr>
              <a:xfrm>
                <a:off x="4419600" y="1283975"/>
                <a:ext cx="3460300" cy="1152900"/>
                <a:chOff x="4419600" y="1283975"/>
                <a:chExt cx="3460300" cy="1152900"/>
              </a:xfrm>
            </p:grpSpPr>
            <p:sp>
              <p:nvSpPr>
                <p:cNvPr id="268" name="Google Shape;268;p26"/>
                <p:cNvSpPr txBox="1"/>
                <p:nvPr/>
              </p:nvSpPr>
              <p:spPr>
                <a:xfrm>
                  <a:off x="4419600" y="1283975"/>
                  <a:ext cx="1079100" cy="115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333333"/>
                      </a:solidFill>
                      <a:latin typeface="Fira Sans Extra Condensed"/>
                      <a:ea typeface="Fira Sans Extra Condensed"/>
                      <a:cs typeface="Fira Sans Extra Condensed"/>
                      <a:sym typeface="Fira Sans Extra Condensed"/>
                    </a:rPr>
                    <a:t>10M</a:t>
                  </a:r>
                  <a:endParaRPr b="1" sz="2600">
                    <a:solidFill>
                      <a:srgbClr val="333333"/>
                    </a:solidFill>
                    <a:latin typeface="Fira Sans Extra Condensed"/>
                    <a:ea typeface="Fira Sans Extra Condensed"/>
                    <a:cs typeface="Fira Sans Extra Condensed"/>
                    <a:sym typeface="Fira Sans Extra Condensed"/>
                  </a:endParaRPr>
                </a:p>
              </p:txBody>
            </p:sp>
            <p:sp>
              <p:nvSpPr>
                <p:cNvPr id="269" name="Google Shape;269;p26"/>
                <p:cNvSpPr txBox="1"/>
                <p:nvPr/>
              </p:nvSpPr>
              <p:spPr>
                <a:xfrm>
                  <a:off x="5517700" y="1537275"/>
                  <a:ext cx="23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deaths due to sleep deprivation [1]</a:t>
                  </a:r>
                  <a:endParaRPr sz="1600">
                    <a:solidFill>
                      <a:schemeClr val="lt1"/>
                    </a:solidFill>
                    <a:latin typeface="Fira Sans Extra Condensed"/>
                    <a:ea typeface="Fira Sans Extra Condensed"/>
                    <a:cs typeface="Fira Sans Extra Condensed"/>
                    <a:sym typeface="Fira Sans Extra Condensed"/>
                  </a:endParaRPr>
                </a:p>
              </p:txBody>
            </p:sp>
          </p:grpSp>
        </p:grpSp>
        <p:grpSp>
          <p:nvGrpSpPr>
            <p:cNvPr id="270" name="Google Shape;270;p26"/>
            <p:cNvGrpSpPr/>
            <p:nvPr/>
          </p:nvGrpSpPr>
          <p:grpSpPr>
            <a:xfrm>
              <a:off x="4809606" y="2612623"/>
              <a:ext cx="3391793" cy="1153002"/>
              <a:chOff x="4809606" y="2612623"/>
              <a:chExt cx="3391793" cy="1153002"/>
            </a:xfrm>
          </p:grpSpPr>
          <p:grpSp>
            <p:nvGrpSpPr>
              <p:cNvPr id="271" name="Google Shape;271;p26"/>
              <p:cNvGrpSpPr/>
              <p:nvPr/>
            </p:nvGrpSpPr>
            <p:grpSpPr>
              <a:xfrm>
                <a:off x="4809606" y="2612623"/>
                <a:ext cx="3391793" cy="1152954"/>
                <a:chOff x="1383761" y="142175"/>
                <a:chExt cx="3934338" cy="1324626"/>
              </a:xfrm>
            </p:grpSpPr>
            <p:pic>
              <p:nvPicPr>
                <p:cNvPr id="272" name="Google Shape;272;p26"/>
                <p:cNvPicPr preferRelativeResize="0"/>
                <p:nvPr/>
              </p:nvPicPr>
              <p:blipFill>
                <a:blip r:embed="rId3">
                  <a:alphaModFix/>
                </a:blip>
                <a:stretch>
                  <a:fillRect/>
                </a:stretch>
              </p:blipFill>
              <p:spPr>
                <a:xfrm>
                  <a:off x="1818175" y="393750"/>
                  <a:ext cx="3499924" cy="981700"/>
                </a:xfrm>
                <a:prstGeom prst="rect">
                  <a:avLst/>
                </a:prstGeom>
                <a:noFill/>
                <a:ln>
                  <a:noFill/>
                </a:ln>
                <a:effectLst>
                  <a:outerShdw blurRad="57150" rotWithShape="0" algn="bl" dir="5400000" dist="19050">
                    <a:srgbClr val="000000">
                      <a:alpha val="50000"/>
                    </a:srgbClr>
                  </a:outerShdw>
                </a:effectLst>
              </p:spPr>
            </p:pic>
            <p:pic>
              <p:nvPicPr>
                <p:cNvPr id="273" name="Google Shape;273;p26"/>
                <p:cNvPicPr preferRelativeResize="0"/>
                <p:nvPr/>
              </p:nvPicPr>
              <p:blipFill>
                <a:blip r:embed="rId4">
                  <a:alphaModFix/>
                </a:blip>
                <a:stretch>
                  <a:fillRect/>
                </a:stretch>
              </p:blipFill>
              <p:spPr>
                <a:xfrm>
                  <a:off x="1383761" y="142175"/>
                  <a:ext cx="1326565" cy="1324626"/>
                </a:xfrm>
                <a:prstGeom prst="rect">
                  <a:avLst/>
                </a:prstGeom>
                <a:noFill/>
                <a:ln>
                  <a:noFill/>
                </a:ln>
              </p:spPr>
            </p:pic>
          </p:grpSp>
          <p:grpSp>
            <p:nvGrpSpPr>
              <p:cNvPr id="274" name="Google Shape;274;p26"/>
              <p:cNvGrpSpPr/>
              <p:nvPr/>
            </p:nvGrpSpPr>
            <p:grpSpPr>
              <a:xfrm>
                <a:off x="4819075" y="2642425"/>
                <a:ext cx="3382200" cy="1123200"/>
                <a:chOff x="4819075" y="2642425"/>
                <a:chExt cx="3382200" cy="1123200"/>
              </a:xfrm>
            </p:grpSpPr>
            <p:sp>
              <p:nvSpPr>
                <p:cNvPr id="275" name="Google Shape;275;p26"/>
                <p:cNvSpPr txBox="1"/>
                <p:nvPr/>
              </p:nvSpPr>
              <p:spPr>
                <a:xfrm>
                  <a:off x="4819075" y="2642425"/>
                  <a:ext cx="1143600" cy="11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50">
                      <a:solidFill>
                        <a:srgbClr val="333333"/>
                      </a:solidFill>
                      <a:latin typeface="Fira Sans Extra Condensed"/>
                      <a:ea typeface="Fira Sans Extra Condensed"/>
                      <a:cs typeface="Fira Sans Extra Condensed"/>
                      <a:sym typeface="Fira Sans Extra Condensed"/>
                    </a:rPr>
                    <a:t>20%</a:t>
                  </a:r>
                  <a:endParaRPr b="1" sz="2650">
                    <a:solidFill>
                      <a:srgbClr val="333333"/>
                    </a:solidFill>
                    <a:latin typeface="Fira Sans Extra Condensed"/>
                    <a:ea typeface="Fira Sans Extra Condensed"/>
                    <a:cs typeface="Fira Sans Extra Condensed"/>
                    <a:sym typeface="Fira Sans Extra Condensed"/>
                  </a:endParaRPr>
                </a:p>
              </p:txBody>
            </p:sp>
            <p:sp>
              <p:nvSpPr>
                <p:cNvPr id="276" name="Google Shape;276;p26"/>
                <p:cNvSpPr txBox="1"/>
                <p:nvPr/>
              </p:nvSpPr>
              <p:spPr>
                <a:xfrm>
                  <a:off x="5937475" y="2850550"/>
                  <a:ext cx="226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Car accidents due to drowsiness [1]</a:t>
                  </a:r>
                  <a:endParaRPr sz="1600">
                    <a:solidFill>
                      <a:schemeClr val="lt1"/>
                    </a:solidFill>
                    <a:latin typeface="Fira Sans Extra Condensed"/>
                    <a:ea typeface="Fira Sans Extra Condensed"/>
                    <a:cs typeface="Fira Sans Extra Condensed"/>
                    <a:sym typeface="Fira Sans Extra Condensed"/>
                  </a:endParaRPr>
                </a:p>
              </p:txBody>
            </p:sp>
          </p:grpSp>
        </p:grpSp>
      </p:grpSp>
      <p:sp>
        <p:nvSpPr>
          <p:cNvPr id="277" name="Google Shape;277;p26"/>
          <p:cNvSpPr txBox="1"/>
          <p:nvPr/>
        </p:nvSpPr>
        <p:spPr>
          <a:xfrm>
            <a:off x="1106300" y="4719700"/>
            <a:ext cx="498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Lato"/>
                <a:ea typeface="Lato"/>
                <a:cs typeface="Lato"/>
                <a:sym typeface="Lato"/>
              </a:rPr>
              <a:t>[1]  National Center for Biotechnology information, USA</a:t>
            </a:r>
            <a:endParaRPr i="1" sz="10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44"/>
          <p:cNvSpPr txBox="1"/>
          <p:nvPr>
            <p:ph type="title"/>
          </p:nvPr>
        </p:nvSpPr>
        <p:spPr>
          <a:xfrm>
            <a:off x="399275" y="393750"/>
            <a:ext cx="79371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chemeClr val="lt2"/>
                </a:solidFill>
                <a:latin typeface="Fira Sans Condensed"/>
                <a:ea typeface="Fira Sans Condensed"/>
                <a:cs typeface="Fira Sans Condensed"/>
                <a:sym typeface="Fira Sans Condensed"/>
              </a:rPr>
              <a:t>Result Analysis</a:t>
            </a:r>
            <a:endParaRPr b="1" sz="2800">
              <a:solidFill>
                <a:schemeClr val="lt2"/>
              </a:solidFill>
              <a:latin typeface="Fira Sans Condensed"/>
              <a:ea typeface="Fira Sans Condensed"/>
              <a:cs typeface="Fira Sans Condensed"/>
              <a:sym typeface="Fira Sans Condensed"/>
            </a:endParaRPr>
          </a:p>
        </p:txBody>
      </p:sp>
      <p:sp>
        <p:nvSpPr>
          <p:cNvPr id="466" name="Google Shape;466;p44"/>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7" name="Google Shape;467;p44"/>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68" name="Google Shape;468;p44"/>
          <p:cNvGraphicFramePr/>
          <p:nvPr/>
        </p:nvGraphicFramePr>
        <p:xfrm>
          <a:off x="952500" y="1619250"/>
          <a:ext cx="3000000" cy="3000000"/>
        </p:xfrm>
        <a:graphic>
          <a:graphicData uri="http://schemas.openxmlformats.org/drawingml/2006/table">
            <a:tbl>
              <a:tblPr>
                <a:noFill/>
                <a:tableStyleId>{A24D30E6-37F8-4319-987F-B0F525CFF63E}</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
                        <a:t>Sleep Stages</a:t>
                      </a:r>
                      <a:endParaRPr b="1"/>
                    </a:p>
                  </a:txBody>
                  <a:tcPr marT="91425" marB="91425" marR="91425" marL="91425">
                    <a:solidFill>
                      <a:srgbClr val="BFDDCE"/>
                    </a:solidFill>
                  </a:tcPr>
                </a:tc>
                <a:tc>
                  <a:txBody>
                    <a:bodyPr/>
                    <a:lstStyle/>
                    <a:p>
                      <a:pPr indent="0" lvl="0" marL="0" rtl="0" algn="l">
                        <a:spcBef>
                          <a:spcPts val="0"/>
                        </a:spcBef>
                        <a:spcAft>
                          <a:spcPts val="0"/>
                        </a:spcAft>
                        <a:buNone/>
                      </a:pPr>
                      <a:r>
                        <a:rPr b="1" lang="en"/>
                        <a:t>Accuracy</a:t>
                      </a:r>
                      <a:r>
                        <a:rPr b="1" lang="en"/>
                        <a:t> </a:t>
                      </a:r>
                      <a:endParaRPr b="1"/>
                    </a:p>
                  </a:txBody>
                  <a:tcPr marT="91425" marB="91425" marR="91425" marL="91425">
                    <a:solidFill>
                      <a:srgbClr val="BFDDCE"/>
                    </a:solidFill>
                  </a:tcPr>
                </a:tc>
                <a:tc>
                  <a:txBody>
                    <a:bodyPr/>
                    <a:lstStyle/>
                    <a:p>
                      <a:pPr indent="0" lvl="0" marL="0" rtl="0" algn="l">
                        <a:spcBef>
                          <a:spcPts val="0"/>
                        </a:spcBef>
                        <a:spcAft>
                          <a:spcPts val="0"/>
                        </a:spcAft>
                        <a:buNone/>
                      </a:pPr>
                      <a:r>
                        <a:rPr b="1" lang="en"/>
                        <a:t>Sensitivity</a:t>
                      </a:r>
                      <a:endParaRPr b="1"/>
                    </a:p>
                  </a:txBody>
                  <a:tcPr marT="91425" marB="91425" marR="91425" marL="91425">
                    <a:solidFill>
                      <a:srgbClr val="BFDDCE"/>
                    </a:solidFill>
                  </a:tcPr>
                </a:tc>
                <a:tc>
                  <a:txBody>
                    <a:bodyPr/>
                    <a:lstStyle/>
                    <a:p>
                      <a:pPr indent="0" lvl="0" marL="0" rtl="0" algn="l">
                        <a:spcBef>
                          <a:spcPts val="0"/>
                        </a:spcBef>
                        <a:spcAft>
                          <a:spcPts val="0"/>
                        </a:spcAft>
                        <a:buNone/>
                      </a:pPr>
                      <a:r>
                        <a:rPr b="1" lang="en"/>
                        <a:t>Specificity</a:t>
                      </a:r>
                      <a:endParaRPr b="1"/>
                    </a:p>
                  </a:txBody>
                  <a:tcPr marT="91425" marB="91425" marR="91425" marL="91425">
                    <a:solidFill>
                      <a:srgbClr val="BFDDCE"/>
                    </a:solidFill>
                  </a:tcPr>
                </a:tc>
                <a:tc>
                  <a:txBody>
                    <a:bodyPr/>
                    <a:lstStyle/>
                    <a:p>
                      <a:pPr indent="0" lvl="0" marL="0" rtl="0" algn="l">
                        <a:spcBef>
                          <a:spcPts val="0"/>
                        </a:spcBef>
                        <a:spcAft>
                          <a:spcPts val="0"/>
                        </a:spcAft>
                        <a:buNone/>
                      </a:pPr>
                      <a:r>
                        <a:rPr b="1" lang="en"/>
                        <a:t>Precision</a:t>
                      </a:r>
                      <a:endParaRPr b="1"/>
                    </a:p>
                  </a:txBody>
                  <a:tcPr marT="91425" marB="91425" marR="91425" marL="91425">
                    <a:solidFill>
                      <a:srgbClr val="BFDDCE"/>
                    </a:solidFill>
                  </a:tcPr>
                </a:tc>
              </a:tr>
              <a:tr h="381000">
                <a:tc>
                  <a:txBody>
                    <a:bodyPr/>
                    <a:lstStyle/>
                    <a:p>
                      <a:pPr indent="0" lvl="0" marL="0" rtl="0" algn="l">
                        <a:spcBef>
                          <a:spcPts val="0"/>
                        </a:spcBef>
                        <a:spcAft>
                          <a:spcPts val="0"/>
                        </a:spcAft>
                        <a:buNone/>
                      </a:pPr>
                      <a:r>
                        <a:rPr lang="en"/>
                        <a:t>N1</a:t>
                      </a:r>
                      <a:endParaRPr/>
                    </a:p>
                  </a:txBody>
                  <a:tcPr marT="91425" marB="91425" marR="91425" marL="91425"/>
                </a:tc>
                <a:tc>
                  <a:txBody>
                    <a:bodyPr/>
                    <a:lstStyle/>
                    <a:p>
                      <a:pPr indent="0" lvl="0" marL="0" rtl="0" algn="l">
                        <a:spcBef>
                          <a:spcPts val="0"/>
                        </a:spcBef>
                        <a:spcAft>
                          <a:spcPts val="0"/>
                        </a:spcAft>
                        <a:buNone/>
                      </a:pPr>
                      <a:r>
                        <a:rPr lang="en"/>
                        <a:t>0.80</a:t>
                      </a:r>
                      <a:endParaRPr/>
                    </a:p>
                  </a:txBody>
                  <a:tcPr marT="91425" marB="91425" marR="91425" marL="91425"/>
                </a:tc>
                <a:tc>
                  <a:txBody>
                    <a:bodyPr/>
                    <a:lstStyle/>
                    <a:p>
                      <a:pPr indent="0" lvl="0" marL="0" rtl="0" algn="l">
                        <a:spcBef>
                          <a:spcPts val="0"/>
                        </a:spcBef>
                        <a:spcAft>
                          <a:spcPts val="0"/>
                        </a:spcAft>
                        <a:buNone/>
                      </a:pPr>
                      <a:r>
                        <a:rPr lang="en"/>
                        <a:t>0.19</a:t>
                      </a:r>
                      <a:endParaRPr/>
                    </a:p>
                  </a:txBody>
                  <a:tcPr marT="91425" marB="91425" marR="91425" marL="91425"/>
                </a:tc>
                <a:tc>
                  <a:txBody>
                    <a:bodyPr/>
                    <a:lstStyle/>
                    <a:p>
                      <a:pPr indent="0" lvl="0" marL="0" rtl="0" algn="l">
                        <a:spcBef>
                          <a:spcPts val="0"/>
                        </a:spcBef>
                        <a:spcAft>
                          <a:spcPts val="0"/>
                        </a:spcAft>
                        <a:buNone/>
                      </a:pPr>
                      <a:r>
                        <a:rPr lang="en"/>
                        <a:t>0.88</a:t>
                      </a:r>
                      <a:endParaRPr/>
                    </a:p>
                  </a:txBody>
                  <a:tcPr marT="91425" marB="91425" marR="91425" marL="91425"/>
                </a:tc>
                <a:tc>
                  <a:txBody>
                    <a:bodyPr/>
                    <a:lstStyle/>
                    <a:p>
                      <a:pPr indent="0" lvl="0" marL="0" rtl="0" algn="l">
                        <a:spcBef>
                          <a:spcPts val="0"/>
                        </a:spcBef>
                        <a:spcAft>
                          <a:spcPts val="0"/>
                        </a:spcAft>
                        <a:buNone/>
                      </a:pPr>
                      <a:r>
                        <a:rPr lang="en"/>
                        <a:t>0.36</a:t>
                      </a:r>
                      <a:endParaRPr/>
                    </a:p>
                  </a:txBody>
                  <a:tcPr marT="91425" marB="91425" marR="91425" marL="91425"/>
                </a:tc>
              </a:tr>
              <a:tr h="381000">
                <a:tc>
                  <a:txBody>
                    <a:bodyPr/>
                    <a:lstStyle/>
                    <a:p>
                      <a:pPr indent="0" lvl="0" marL="0" rtl="0" algn="l">
                        <a:spcBef>
                          <a:spcPts val="0"/>
                        </a:spcBef>
                        <a:spcAft>
                          <a:spcPts val="0"/>
                        </a:spcAft>
                        <a:buNone/>
                      </a:pPr>
                      <a:r>
                        <a:rPr lang="en"/>
                        <a:t>N2</a:t>
                      </a:r>
                      <a:endParaRPr/>
                    </a:p>
                  </a:txBody>
                  <a:tcPr marT="91425" marB="91425" marR="91425" marL="91425"/>
                </a:tc>
                <a:tc>
                  <a:txBody>
                    <a:bodyPr/>
                    <a:lstStyle/>
                    <a:p>
                      <a:pPr indent="0" lvl="0" marL="0" rtl="0" algn="l">
                        <a:spcBef>
                          <a:spcPts val="0"/>
                        </a:spcBef>
                        <a:spcAft>
                          <a:spcPts val="0"/>
                        </a:spcAft>
                        <a:buNone/>
                      </a:pPr>
                      <a:r>
                        <a:rPr lang="en"/>
                        <a:t>0.77</a:t>
                      </a:r>
                      <a:endParaRPr/>
                    </a:p>
                  </a:txBody>
                  <a:tcPr marT="91425" marB="91425" marR="91425" marL="91425"/>
                </a:tc>
                <a:tc>
                  <a:txBody>
                    <a:bodyPr/>
                    <a:lstStyle/>
                    <a:p>
                      <a:pPr indent="0" lvl="0" marL="0" rtl="0" algn="l">
                        <a:spcBef>
                          <a:spcPts val="0"/>
                        </a:spcBef>
                        <a:spcAft>
                          <a:spcPts val="0"/>
                        </a:spcAft>
                        <a:buNone/>
                      </a:pPr>
                      <a:r>
                        <a:rPr lang="en"/>
                        <a:t>0.71</a:t>
                      </a:r>
                      <a:endParaRPr/>
                    </a:p>
                  </a:txBody>
                  <a:tcPr marT="91425" marB="91425" marR="91425" marL="91425"/>
                </a:tc>
                <a:tc>
                  <a:txBody>
                    <a:bodyPr/>
                    <a:lstStyle/>
                    <a:p>
                      <a:pPr indent="0" lvl="0" marL="0" rtl="0" algn="l">
                        <a:spcBef>
                          <a:spcPts val="0"/>
                        </a:spcBef>
                        <a:spcAft>
                          <a:spcPts val="0"/>
                        </a:spcAft>
                        <a:buNone/>
                      </a:pPr>
                      <a:r>
                        <a:rPr lang="en"/>
                        <a:t>0.75</a:t>
                      </a:r>
                      <a:endParaRPr/>
                    </a:p>
                  </a:txBody>
                  <a:tcPr marT="91425" marB="91425" marR="91425" marL="91425"/>
                </a:tc>
                <a:tc>
                  <a:txBody>
                    <a:bodyPr/>
                    <a:lstStyle/>
                    <a:p>
                      <a:pPr indent="0" lvl="0" marL="0" rtl="0" algn="l">
                        <a:spcBef>
                          <a:spcPts val="0"/>
                        </a:spcBef>
                        <a:spcAft>
                          <a:spcPts val="0"/>
                        </a:spcAft>
                        <a:buNone/>
                      </a:pPr>
                      <a:r>
                        <a:rPr lang="en"/>
                        <a:t>0.67</a:t>
                      </a:r>
                      <a:endParaRPr/>
                    </a:p>
                  </a:txBody>
                  <a:tcPr marT="91425" marB="91425" marR="91425" marL="91425"/>
                </a:tc>
              </a:tr>
              <a:tr h="381000">
                <a:tc>
                  <a:txBody>
                    <a:bodyPr/>
                    <a:lstStyle/>
                    <a:p>
                      <a:pPr indent="0" lvl="0" marL="0" rtl="0" algn="l">
                        <a:spcBef>
                          <a:spcPts val="0"/>
                        </a:spcBef>
                        <a:spcAft>
                          <a:spcPts val="0"/>
                        </a:spcAft>
                        <a:buNone/>
                      </a:pPr>
                      <a:r>
                        <a:rPr lang="en"/>
                        <a:t>N3</a:t>
                      </a:r>
                      <a:endParaRPr/>
                    </a:p>
                  </a:txBody>
                  <a:tcPr marT="91425" marB="91425" marR="91425" marL="91425"/>
                </a:tc>
                <a:tc>
                  <a:txBody>
                    <a:bodyPr/>
                    <a:lstStyle/>
                    <a:p>
                      <a:pPr indent="0" lvl="0" marL="0" rtl="0" algn="l">
                        <a:spcBef>
                          <a:spcPts val="0"/>
                        </a:spcBef>
                        <a:spcAft>
                          <a:spcPts val="0"/>
                        </a:spcAft>
                        <a:buNone/>
                      </a:pPr>
                      <a:r>
                        <a:rPr lang="en"/>
                        <a:t>0.84</a:t>
                      </a:r>
                      <a:endParaRPr/>
                    </a:p>
                  </a:txBody>
                  <a:tcPr marT="91425" marB="91425" marR="91425" marL="91425"/>
                </a:tc>
                <a:tc>
                  <a:txBody>
                    <a:bodyPr/>
                    <a:lstStyle/>
                    <a:p>
                      <a:pPr indent="0" lvl="0" marL="0" rtl="0" algn="l">
                        <a:spcBef>
                          <a:spcPts val="0"/>
                        </a:spcBef>
                        <a:spcAft>
                          <a:spcPts val="0"/>
                        </a:spcAft>
                        <a:buNone/>
                      </a:pPr>
                      <a:r>
                        <a:rPr lang="en"/>
                        <a:t>0.67</a:t>
                      </a:r>
                      <a:endParaRPr/>
                    </a:p>
                  </a:txBody>
                  <a:tcPr marT="91425" marB="91425" marR="91425" marL="91425"/>
                </a:tc>
                <a:tc>
                  <a:txBody>
                    <a:bodyPr/>
                    <a:lstStyle/>
                    <a:p>
                      <a:pPr indent="0" lvl="0" marL="0" rtl="0" algn="l">
                        <a:spcBef>
                          <a:spcPts val="0"/>
                        </a:spcBef>
                        <a:spcAft>
                          <a:spcPts val="0"/>
                        </a:spcAft>
                        <a:buNone/>
                      </a:pPr>
                      <a:r>
                        <a:rPr lang="en"/>
                        <a:t>0.84</a:t>
                      </a:r>
                      <a:endParaRPr/>
                    </a:p>
                  </a:txBody>
                  <a:tcPr marT="91425" marB="91425" marR="91425" marL="91425"/>
                </a:tc>
                <a:tc>
                  <a:txBody>
                    <a:bodyPr/>
                    <a:lstStyle/>
                    <a:p>
                      <a:pPr indent="0" lvl="0" marL="0" rtl="0" algn="l">
                        <a:spcBef>
                          <a:spcPts val="0"/>
                        </a:spcBef>
                        <a:spcAft>
                          <a:spcPts val="0"/>
                        </a:spcAft>
                        <a:buNone/>
                      </a:pPr>
                      <a:r>
                        <a:rPr lang="en"/>
                        <a:t>0.73</a:t>
                      </a:r>
                      <a:endParaRPr/>
                    </a:p>
                  </a:txBody>
                  <a:tcPr marT="91425" marB="91425" marR="91425" marL="91425"/>
                </a:tc>
              </a:tr>
              <a:tr h="381000">
                <a:tc>
                  <a:txBody>
                    <a:bodyPr/>
                    <a:lstStyle/>
                    <a:p>
                      <a:pPr indent="0" lvl="0" marL="0" rtl="0" algn="l">
                        <a:spcBef>
                          <a:spcPts val="0"/>
                        </a:spcBef>
                        <a:spcAft>
                          <a:spcPts val="0"/>
                        </a:spcAft>
                        <a:buNone/>
                      </a:pPr>
                      <a:r>
                        <a:rPr lang="en"/>
                        <a:t>REM</a:t>
                      </a:r>
                      <a:endParaRPr/>
                    </a:p>
                  </a:txBody>
                  <a:tcPr marT="91425" marB="91425" marR="91425" marL="91425"/>
                </a:tc>
                <a:tc>
                  <a:txBody>
                    <a:bodyPr/>
                    <a:lstStyle/>
                    <a:p>
                      <a:pPr indent="0" lvl="0" marL="0" rtl="0" algn="l">
                        <a:spcBef>
                          <a:spcPts val="0"/>
                        </a:spcBef>
                        <a:spcAft>
                          <a:spcPts val="0"/>
                        </a:spcAft>
                        <a:buNone/>
                      </a:pPr>
                      <a:r>
                        <a:rPr lang="en"/>
                        <a:t>0.84</a:t>
                      </a:r>
                      <a:endParaRPr/>
                    </a:p>
                  </a:txBody>
                  <a:tcPr marT="91425" marB="91425" marR="91425" marL="91425"/>
                </a:tc>
                <a:tc>
                  <a:txBody>
                    <a:bodyPr/>
                    <a:lstStyle/>
                    <a:p>
                      <a:pPr indent="0" lvl="0" marL="0" rtl="0" algn="l">
                        <a:spcBef>
                          <a:spcPts val="0"/>
                        </a:spcBef>
                        <a:spcAft>
                          <a:spcPts val="0"/>
                        </a:spcAft>
                        <a:buNone/>
                      </a:pPr>
                      <a:r>
                        <a:rPr lang="en"/>
                        <a:t>0.65</a:t>
                      </a:r>
                      <a:endParaRPr/>
                    </a:p>
                  </a:txBody>
                  <a:tcPr marT="91425" marB="91425" marR="91425" marL="91425"/>
                </a:tc>
                <a:tc>
                  <a:txBody>
                    <a:bodyPr/>
                    <a:lstStyle/>
                    <a:p>
                      <a:pPr indent="0" lvl="0" marL="0" rtl="0" algn="l">
                        <a:spcBef>
                          <a:spcPts val="0"/>
                        </a:spcBef>
                        <a:spcAft>
                          <a:spcPts val="0"/>
                        </a:spcAft>
                        <a:buNone/>
                      </a:pPr>
                      <a:r>
                        <a:rPr lang="en"/>
                        <a:t>0.85</a:t>
                      </a:r>
                      <a:endParaRPr/>
                    </a:p>
                  </a:txBody>
                  <a:tcPr marT="91425" marB="91425" marR="91425" marL="91425"/>
                </a:tc>
                <a:tc>
                  <a:txBody>
                    <a:bodyPr/>
                    <a:lstStyle/>
                    <a:p>
                      <a:pPr indent="0" lvl="0" marL="0" rtl="0" algn="l">
                        <a:spcBef>
                          <a:spcPts val="0"/>
                        </a:spcBef>
                        <a:spcAft>
                          <a:spcPts val="0"/>
                        </a:spcAft>
                        <a:buNone/>
                      </a:pPr>
                      <a:r>
                        <a:rPr lang="en"/>
                        <a:t>0.60</a:t>
                      </a:r>
                      <a:endParaRPr/>
                    </a:p>
                  </a:txBody>
                  <a:tcPr marT="91425" marB="91425" marR="91425" marL="91425"/>
                </a:tc>
              </a:tr>
              <a:tr h="381000">
                <a:tc>
                  <a:txBody>
                    <a:bodyPr/>
                    <a:lstStyle/>
                    <a:p>
                      <a:pPr indent="0" lvl="0" marL="0" rtl="0" algn="l">
                        <a:spcBef>
                          <a:spcPts val="0"/>
                        </a:spcBef>
                        <a:spcAft>
                          <a:spcPts val="0"/>
                        </a:spcAft>
                        <a:buNone/>
                      </a:pPr>
                      <a:r>
                        <a:rPr lang="en"/>
                        <a:t>W</a:t>
                      </a:r>
                      <a:endParaRPr/>
                    </a:p>
                  </a:txBody>
                  <a:tcPr marT="91425" marB="91425" marR="91425" marL="91425"/>
                </a:tc>
                <a:tc>
                  <a:txBody>
                    <a:bodyPr/>
                    <a:lstStyle/>
                    <a:p>
                      <a:pPr indent="0" lvl="0" marL="0" rtl="0" algn="l">
                        <a:spcBef>
                          <a:spcPts val="0"/>
                        </a:spcBef>
                        <a:spcAft>
                          <a:spcPts val="0"/>
                        </a:spcAft>
                        <a:buNone/>
                      </a:pPr>
                      <a:r>
                        <a:rPr lang="en"/>
                        <a:t>0.85</a:t>
                      </a:r>
                      <a:endParaRPr/>
                    </a:p>
                  </a:txBody>
                  <a:tcPr marT="91425" marB="91425" marR="91425" marL="91425"/>
                </a:tc>
                <a:tc>
                  <a:txBody>
                    <a:bodyPr/>
                    <a:lstStyle/>
                    <a:p>
                      <a:pPr indent="0" lvl="0" marL="0" rtl="0" algn="l">
                        <a:spcBef>
                          <a:spcPts val="0"/>
                        </a:spcBef>
                        <a:spcAft>
                          <a:spcPts val="0"/>
                        </a:spcAft>
                        <a:buNone/>
                      </a:pPr>
                      <a:r>
                        <a:rPr lang="en"/>
                        <a:t>0.75</a:t>
                      </a:r>
                      <a:endParaRPr/>
                    </a:p>
                  </a:txBody>
                  <a:tcPr marT="91425" marB="91425" marR="91425" marL="91425"/>
                </a:tc>
                <a:tc>
                  <a:txBody>
                    <a:bodyPr/>
                    <a:lstStyle/>
                    <a:p>
                      <a:pPr indent="0" lvl="0" marL="0" rtl="0" algn="l">
                        <a:spcBef>
                          <a:spcPts val="0"/>
                        </a:spcBef>
                        <a:spcAft>
                          <a:spcPts val="0"/>
                        </a:spcAft>
                        <a:buNone/>
                      </a:pPr>
                      <a:r>
                        <a:rPr lang="en"/>
                        <a:t>0.84</a:t>
                      </a:r>
                      <a:endParaRPr/>
                    </a:p>
                  </a:txBody>
                  <a:tcPr marT="91425" marB="91425" marR="91425" marL="91425"/>
                </a:tc>
                <a:tc>
                  <a:txBody>
                    <a:bodyPr/>
                    <a:lstStyle/>
                    <a:p>
                      <a:pPr indent="0" lvl="0" marL="0" rtl="0" algn="l">
                        <a:spcBef>
                          <a:spcPts val="0"/>
                        </a:spcBef>
                        <a:spcAft>
                          <a:spcPts val="0"/>
                        </a:spcAft>
                        <a:buNone/>
                      </a:pPr>
                      <a:r>
                        <a:rPr lang="en"/>
                        <a:t>0.65</a:t>
                      </a:r>
                      <a:endParaRPr/>
                    </a:p>
                  </a:txBody>
                  <a:tcPr marT="91425" marB="91425" marR="91425" marL="91425"/>
                </a:tc>
              </a:tr>
            </a:tbl>
          </a:graphicData>
        </a:graphic>
      </p:graphicFrame>
      <p:sp>
        <p:nvSpPr>
          <p:cNvPr id="469" name="Google Shape;469;p44"/>
          <p:cNvSpPr txBox="1"/>
          <p:nvPr/>
        </p:nvSpPr>
        <p:spPr>
          <a:xfrm>
            <a:off x="799850" y="988425"/>
            <a:ext cx="5436300" cy="415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500">
                <a:latin typeface="Fira Sans Condensed"/>
                <a:ea typeface="Fira Sans Condensed"/>
                <a:cs typeface="Fira Sans Condensed"/>
                <a:sym typeface="Fira Sans Condensed"/>
              </a:rPr>
              <a:t>Confusion Matrix for Neural Network Without Biomarker</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p45"/>
          <p:cNvSpPr txBox="1"/>
          <p:nvPr>
            <p:ph type="title"/>
          </p:nvPr>
        </p:nvSpPr>
        <p:spPr>
          <a:xfrm>
            <a:off x="399275" y="393750"/>
            <a:ext cx="79371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chemeClr val="lt2"/>
                </a:solidFill>
                <a:latin typeface="Fira Sans Condensed"/>
                <a:ea typeface="Fira Sans Condensed"/>
                <a:cs typeface="Fira Sans Condensed"/>
                <a:sym typeface="Fira Sans Condensed"/>
              </a:rPr>
              <a:t>Result Analysis</a:t>
            </a:r>
            <a:endParaRPr b="1" sz="2800">
              <a:solidFill>
                <a:schemeClr val="lt2"/>
              </a:solidFill>
              <a:latin typeface="Fira Sans Condensed"/>
              <a:ea typeface="Fira Sans Condensed"/>
              <a:cs typeface="Fira Sans Condensed"/>
              <a:sym typeface="Fira Sans Condensed"/>
            </a:endParaRPr>
          </a:p>
        </p:txBody>
      </p:sp>
      <p:sp>
        <p:nvSpPr>
          <p:cNvPr id="475" name="Google Shape;475;p45"/>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6" name="Google Shape;476;p45"/>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77" name="Google Shape;477;p45"/>
          <p:cNvGraphicFramePr/>
          <p:nvPr/>
        </p:nvGraphicFramePr>
        <p:xfrm>
          <a:off x="952500" y="1619250"/>
          <a:ext cx="3000000" cy="3000000"/>
        </p:xfrm>
        <a:graphic>
          <a:graphicData uri="http://schemas.openxmlformats.org/drawingml/2006/table">
            <a:tbl>
              <a:tblPr>
                <a:noFill/>
                <a:tableStyleId>{A24D30E6-37F8-4319-987F-B0F525CFF63E}</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
                        <a:t>Sleep Stages</a:t>
                      </a:r>
                      <a:endParaRPr b="1"/>
                    </a:p>
                  </a:txBody>
                  <a:tcPr marT="91425" marB="91425" marR="91425" marL="91425">
                    <a:solidFill>
                      <a:srgbClr val="BFDDCE"/>
                    </a:solidFill>
                  </a:tcPr>
                </a:tc>
                <a:tc>
                  <a:txBody>
                    <a:bodyPr/>
                    <a:lstStyle/>
                    <a:p>
                      <a:pPr indent="0" lvl="0" marL="0" rtl="0" algn="l">
                        <a:spcBef>
                          <a:spcPts val="0"/>
                        </a:spcBef>
                        <a:spcAft>
                          <a:spcPts val="0"/>
                        </a:spcAft>
                        <a:buNone/>
                      </a:pPr>
                      <a:r>
                        <a:rPr b="1" lang="en"/>
                        <a:t>Accuracy </a:t>
                      </a:r>
                      <a:endParaRPr b="1"/>
                    </a:p>
                  </a:txBody>
                  <a:tcPr marT="91425" marB="91425" marR="91425" marL="91425">
                    <a:solidFill>
                      <a:srgbClr val="BFDDCE"/>
                    </a:solidFill>
                  </a:tcPr>
                </a:tc>
                <a:tc>
                  <a:txBody>
                    <a:bodyPr/>
                    <a:lstStyle/>
                    <a:p>
                      <a:pPr indent="0" lvl="0" marL="0" rtl="0" algn="l">
                        <a:spcBef>
                          <a:spcPts val="0"/>
                        </a:spcBef>
                        <a:spcAft>
                          <a:spcPts val="0"/>
                        </a:spcAft>
                        <a:buNone/>
                      </a:pPr>
                      <a:r>
                        <a:rPr b="1" lang="en"/>
                        <a:t>Sensitivity</a:t>
                      </a:r>
                      <a:endParaRPr b="1"/>
                    </a:p>
                  </a:txBody>
                  <a:tcPr marT="91425" marB="91425" marR="91425" marL="91425">
                    <a:solidFill>
                      <a:srgbClr val="BFDDCE"/>
                    </a:solidFill>
                  </a:tcPr>
                </a:tc>
                <a:tc>
                  <a:txBody>
                    <a:bodyPr/>
                    <a:lstStyle/>
                    <a:p>
                      <a:pPr indent="0" lvl="0" marL="0" rtl="0" algn="l">
                        <a:spcBef>
                          <a:spcPts val="0"/>
                        </a:spcBef>
                        <a:spcAft>
                          <a:spcPts val="0"/>
                        </a:spcAft>
                        <a:buNone/>
                      </a:pPr>
                      <a:r>
                        <a:rPr b="1" lang="en"/>
                        <a:t>Specificity</a:t>
                      </a:r>
                      <a:endParaRPr b="1"/>
                    </a:p>
                  </a:txBody>
                  <a:tcPr marT="91425" marB="91425" marR="91425" marL="91425">
                    <a:solidFill>
                      <a:srgbClr val="BFDDCE"/>
                    </a:solidFill>
                  </a:tcPr>
                </a:tc>
                <a:tc>
                  <a:txBody>
                    <a:bodyPr/>
                    <a:lstStyle/>
                    <a:p>
                      <a:pPr indent="0" lvl="0" marL="0" rtl="0" algn="l">
                        <a:spcBef>
                          <a:spcPts val="0"/>
                        </a:spcBef>
                        <a:spcAft>
                          <a:spcPts val="0"/>
                        </a:spcAft>
                        <a:buNone/>
                      </a:pPr>
                      <a:r>
                        <a:rPr b="1" lang="en"/>
                        <a:t>Precision</a:t>
                      </a:r>
                      <a:endParaRPr b="1"/>
                    </a:p>
                  </a:txBody>
                  <a:tcPr marT="91425" marB="91425" marR="91425" marL="91425">
                    <a:solidFill>
                      <a:srgbClr val="BFDDCE"/>
                    </a:solidFill>
                  </a:tcPr>
                </a:tc>
              </a:tr>
              <a:tr h="381000">
                <a:tc>
                  <a:txBody>
                    <a:bodyPr/>
                    <a:lstStyle/>
                    <a:p>
                      <a:pPr indent="0" lvl="0" marL="0" rtl="0" algn="l">
                        <a:spcBef>
                          <a:spcPts val="0"/>
                        </a:spcBef>
                        <a:spcAft>
                          <a:spcPts val="0"/>
                        </a:spcAft>
                        <a:buNone/>
                      </a:pPr>
                      <a:r>
                        <a:rPr lang="en"/>
                        <a:t>N1</a:t>
                      </a:r>
                      <a:endParaRPr/>
                    </a:p>
                  </a:txBody>
                  <a:tcPr marT="91425" marB="91425" marR="91425" marL="91425"/>
                </a:tc>
                <a:tc>
                  <a:txBody>
                    <a:bodyPr/>
                    <a:lstStyle/>
                    <a:p>
                      <a:pPr indent="0" lvl="0" marL="0" rtl="0" algn="l">
                        <a:spcBef>
                          <a:spcPts val="0"/>
                        </a:spcBef>
                        <a:spcAft>
                          <a:spcPts val="0"/>
                        </a:spcAft>
                        <a:buNone/>
                      </a:pPr>
                      <a:r>
                        <a:rPr lang="en"/>
                        <a:t>0.89</a:t>
                      </a:r>
                      <a:endParaRPr/>
                    </a:p>
                  </a:txBody>
                  <a:tcPr marT="91425" marB="91425" marR="91425" marL="91425"/>
                </a:tc>
                <a:tc>
                  <a:txBody>
                    <a:bodyPr/>
                    <a:lstStyle/>
                    <a:p>
                      <a:pPr indent="0" lvl="0" marL="0" rtl="0" algn="l">
                        <a:spcBef>
                          <a:spcPts val="0"/>
                        </a:spcBef>
                        <a:spcAft>
                          <a:spcPts val="0"/>
                        </a:spcAft>
                        <a:buNone/>
                      </a:pPr>
                      <a:r>
                        <a:rPr lang="en"/>
                        <a:t>0.23</a:t>
                      </a:r>
                      <a:endParaRPr/>
                    </a:p>
                  </a:txBody>
                  <a:tcPr marT="91425" marB="91425" marR="91425" marL="91425"/>
                </a:tc>
                <a:tc>
                  <a:txBody>
                    <a:bodyPr/>
                    <a:lstStyle/>
                    <a:p>
                      <a:pPr indent="0" lvl="0" marL="0" rtl="0" algn="l">
                        <a:spcBef>
                          <a:spcPts val="0"/>
                        </a:spcBef>
                        <a:spcAft>
                          <a:spcPts val="0"/>
                        </a:spcAft>
                        <a:buNone/>
                      </a:pPr>
                      <a:r>
                        <a:rPr lang="en"/>
                        <a:t>0.97</a:t>
                      </a:r>
                      <a:endParaRPr/>
                    </a:p>
                  </a:txBody>
                  <a:tcPr marT="91425" marB="91425" marR="91425" marL="91425"/>
                </a:tc>
                <a:tc>
                  <a:txBody>
                    <a:bodyPr/>
                    <a:lstStyle/>
                    <a:p>
                      <a:pPr indent="0" lvl="0" marL="0" rtl="0" algn="l">
                        <a:spcBef>
                          <a:spcPts val="0"/>
                        </a:spcBef>
                        <a:spcAft>
                          <a:spcPts val="0"/>
                        </a:spcAft>
                        <a:buNone/>
                      </a:pPr>
                      <a:r>
                        <a:rPr lang="en"/>
                        <a:t>0.46</a:t>
                      </a:r>
                      <a:endParaRPr/>
                    </a:p>
                  </a:txBody>
                  <a:tcPr marT="91425" marB="91425" marR="91425" marL="91425"/>
                </a:tc>
              </a:tr>
              <a:tr h="381000">
                <a:tc>
                  <a:txBody>
                    <a:bodyPr/>
                    <a:lstStyle/>
                    <a:p>
                      <a:pPr indent="0" lvl="0" marL="0" rtl="0" algn="l">
                        <a:spcBef>
                          <a:spcPts val="0"/>
                        </a:spcBef>
                        <a:spcAft>
                          <a:spcPts val="0"/>
                        </a:spcAft>
                        <a:buNone/>
                      </a:pPr>
                      <a:r>
                        <a:rPr lang="en"/>
                        <a:t>N2</a:t>
                      </a:r>
                      <a:endParaRPr/>
                    </a:p>
                  </a:txBody>
                  <a:tcPr marT="91425" marB="91425" marR="91425" marL="91425"/>
                </a:tc>
                <a:tc>
                  <a:txBody>
                    <a:bodyPr/>
                    <a:lstStyle/>
                    <a:p>
                      <a:pPr indent="0" lvl="0" marL="0" rtl="0" algn="l">
                        <a:spcBef>
                          <a:spcPts val="0"/>
                        </a:spcBef>
                        <a:spcAft>
                          <a:spcPts val="0"/>
                        </a:spcAft>
                        <a:buNone/>
                      </a:pPr>
                      <a:r>
                        <a:rPr lang="en"/>
                        <a:t>0.80</a:t>
                      </a:r>
                      <a:endParaRPr/>
                    </a:p>
                  </a:txBody>
                  <a:tcPr marT="91425" marB="91425" marR="91425" marL="91425"/>
                </a:tc>
                <a:tc>
                  <a:txBody>
                    <a:bodyPr/>
                    <a:lstStyle/>
                    <a:p>
                      <a:pPr indent="0" lvl="0" marL="0" rtl="0" algn="l">
                        <a:spcBef>
                          <a:spcPts val="0"/>
                        </a:spcBef>
                        <a:spcAft>
                          <a:spcPts val="0"/>
                        </a:spcAft>
                        <a:buNone/>
                      </a:pPr>
                      <a:r>
                        <a:rPr lang="en"/>
                        <a:t>0.78</a:t>
                      </a:r>
                      <a:endParaRPr/>
                    </a:p>
                  </a:txBody>
                  <a:tcPr marT="91425" marB="91425" marR="91425" marL="91425"/>
                </a:tc>
                <a:tc>
                  <a:txBody>
                    <a:bodyPr/>
                    <a:lstStyle/>
                    <a:p>
                      <a:pPr indent="0" lvl="0" marL="0" rtl="0" algn="l">
                        <a:spcBef>
                          <a:spcPts val="0"/>
                        </a:spcBef>
                        <a:spcAft>
                          <a:spcPts val="0"/>
                        </a:spcAft>
                        <a:buNone/>
                      </a:pPr>
                      <a:r>
                        <a:rPr lang="en"/>
                        <a:t>0.82</a:t>
                      </a:r>
                      <a:endParaRPr/>
                    </a:p>
                  </a:txBody>
                  <a:tcPr marT="91425" marB="91425" marR="91425" marL="91425"/>
                </a:tc>
                <a:tc>
                  <a:txBody>
                    <a:bodyPr/>
                    <a:lstStyle/>
                    <a:p>
                      <a:pPr indent="0" lvl="0" marL="0" rtl="0" algn="l">
                        <a:spcBef>
                          <a:spcPts val="0"/>
                        </a:spcBef>
                        <a:spcAft>
                          <a:spcPts val="0"/>
                        </a:spcAft>
                        <a:buNone/>
                      </a:pPr>
                      <a:r>
                        <a:rPr lang="en"/>
                        <a:t>0.71</a:t>
                      </a:r>
                      <a:endParaRPr/>
                    </a:p>
                  </a:txBody>
                  <a:tcPr marT="91425" marB="91425" marR="91425" marL="91425"/>
                </a:tc>
              </a:tr>
              <a:tr h="381000">
                <a:tc>
                  <a:txBody>
                    <a:bodyPr/>
                    <a:lstStyle/>
                    <a:p>
                      <a:pPr indent="0" lvl="0" marL="0" rtl="0" algn="l">
                        <a:spcBef>
                          <a:spcPts val="0"/>
                        </a:spcBef>
                        <a:spcAft>
                          <a:spcPts val="0"/>
                        </a:spcAft>
                        <a:buNone/>
                      </a:pPr>
                      <a:r>
                        <a:rPr lang="en"/>
                        <a:t>N3</a:t>
                      </a:r>
                      <a:endParaRPr/>
                    </a:p>
                  </a:txBody>
                  <a:tcPr marT="91425" marB="91425" marR="91425" marL="91425"/>
                </a:tc>
                <a:tc>
                  <a:txBody>
                    <a:bodyPr/>
                    <a:lstStyle/>
                    <a:p>
                      <a:pPr indent="0" lvl="0" marL="0" rtl="0" algn="l">
                        <a:spcBef>
                          <a:spcPts val="0"/>
                        </a:spcBef>
                        <a:spcAft>
                          <a:spcPts val="0"/>
                        </a:spcAft>
                        <a:buNone/>
                      </a:pPr>
                      <a:r>
                        <a:rPr lang="en"/>
                        <a:t>0.91</a:t>
                      </a:r>
                      <a:endParaRPr/>
                    </a:p>
                  </a:txBody>
                  <a:tcPr marT="91425" marB="91425" marR="91425" marL="91425"/>
                </a:tc>
                <a:tc>
                  <a:txBody>
                    <a:bodyPr/>
                    <a:lstStyle/>
                    <a:p>
                      <a:pPr indent="0" lvl="0" marL="0" rtl="0" algn="l">
                        <a:spcBef>
                          <a:spcPts val="0"/>
                        </a:spcBef>
                        <a:spcAft>
                          <a:spcPts val="0"/>
                        </a:spcAft>
                        <a:buNone/>
                      </a:pPr>
                      <a:r>
                        <a:rPr lang="en"/>
                        <a:t>0.74</a:t>
                      </a:r>
                      <a:endParaRPr/>
                    </a:p>
                  </a:txBody>
                  <a:tcPr marT="91425" marB="91425" marR="91425" marL="91425"/>
                </a:tc>
                <a:tc>
                  <a:txBody>
                    <a:bodyPr/>
                    <a:lstStyle/>
                    <a:p>
                      <a:pPr indent="0" lvl="0" marL="0" rtl="0" algn="l">
                        <a:spcBef>
                          <a:spcPts val="0"/>
                        </a:spcBef>
                        <a:spcAft>
                          <a:spcPts val="0"/>
                        </a:spcAft>
                        <a:buNone/>
                      </a:pPr>
                      <a:r>
                        <a:rPr lang="en"/>
                        <a:t>0.95</a:t>
                      </a:r>
                      <a:endParaRPr/>
                    </a:p>
                  </a:txBody>
                  <a:tcPr marT="91425" marB="91425" marR="91425" marL="91425"/>
                </a:tc>
                <a:tc>
                  <a:txBody>
                    <a:bodyPr/>
                    <a:lstStyle/>
                    <a:p>
                      <a:pPr indent="0" lvl="0" marL="0" rtl="0" algn="l">
                        <a:spcBef>
                          <a:spcPts val="0"/>
                        </a:spcBef>
                        <a:spcAft>
                          <a:spcPts val="0"/>
                        </a:spcAft>
                        <a:buNone/>
                      </a:pPr>
                      <a:r>
                        <a:rPr lang="en"/>
                        <a:t>0.79</a:t>
                      </a:r>
                      <a:endParaRPr/>
                    </a:p>
                  </a:txBody>
                  <a:tcPr marT="91425" marB="91425" marR="91425" marL="91425"/>
                </a:tc>
              </a:tr>
              <a:tr h="381000">
                <a:tc>
                  <a:txBody>
                    <a:bodyPr/>
                    <a:lstStyle/>
                    <a:p>
                      <a:pPr indent="0" lvl="0" marL="0" rtl="0" algn="l">
                        <a:spcBef>
                          <a:spcPts val="0"/>
                        </a:spcBef>
                        <a:spcAft>
                          <a:spcPts val="0"/>
                        </a:spcAft>
                        <a:buNone/>
                      </a:pPr>
                      <a:r>
                        <a:rPr lang="en"/>
                        <a:t>REM</a:t>
                      </a:r>
                      <a:endParaRPr/>
                    </a:p>
                  </a:txBody>
                  <a:tcPr marT="91425" marB="91425" marR="91425" marL="91425"/>
                </a:tc>
                <a:tc>
                  <a:txBody>
                    <a:bodyPr/>
                    <a:lstStyle/>
                    <a:p>
                      <a:pPr indent="0" lvl="0" marL="0" rtl="0" algn="l">
                        <a:spcBef>
                          <a:spcPts val="0"/>
                        </a:spcBef>
                        <a:spcAft>
                          <a:spcPts val="0"/>
                        </a:spcAft>
                        <a:buNone/>
                      </a:pPr>
                      <a:r>
                        <a:rPr lang="en"/>
                        <a:t>0.91</a:t>
                      </a:r>
                      <a:endParaRPr/>
                    </a:p>
                  </a:txBody>
                  <a:tcPr marT="91425" marB="91425" marR="91425" marL="91425"/>
                </a:tc>
                <a:tc>
                  <a:txBody>
                    <a:bodyPr/>
                    <a:lstStyle/>
                    <a:p>
                      <a:pPr indent="0" lvl="0" marL="0" rtl="0" algn="l">
                        <a:spcBef>
                          <a:spcPts val="0"/>
                        </a:spcBef>
                        <a:spcAft>
                          <a:spcPts val="0"/>
                        </a:spcAft>
                        <a:buNone/>
                      </a:pPr>
                      <a:r>
                        <a:rPr lang="en"/>
                        <a:t>0.71</a:t>
                      </a:r>
                      <a:endParaRPr/>
                    </a:p>
                  </a:txBody>
                  <a:tcPr marT="91425" marB="91425" marR="91425" marL="91425"/>
                </a:tc>
                <a:tc>
                  <a:txBody>
                    <a:bodyPr/>
                    <a:lstStyle/>
                    <a:p>
                      <a:pPr indent="0" lvl="0" marL="0" rtl="0" algn="l">
                        <a:spcBef>
                          <a:spcPts val="0"/>
                        </a:spcBef>
                        <a:spcAft>
                          <a:spcPts val="0"/>
                        </a:spcAft>
                        <a:buNone/>
                      </a:pPr>
                      <a:r>
                        <a:rPr lang="en"/>
                        <a:t>0.94</a:t>
                      </a:r>
                      <a:endParaRPr/>
                    </a:p>
                  </a:txBody>
                  <a:tcPr marT="91425" marB="91425" marR="91425" marL="91425"/>
                </a:tc>
                <a:tc>
                  <a:txBody>
                    <a:bodyPr/>
                    <a:lstStyle/>
                    <a:p>
                      <a:pPr indent="0" lvl="0" marL="0" rtl="0" algn="l">
                        <a:spcBef>
                          <a:spcPts val="0"/>
                        </a:spcBef>
                        <a:spcAft>
                          <a:spcPts val="0"/>
                        </a:spcAft>
                        <a:buNone/>
                      </a:pPr>
                      <a:r>
                        <a:rPr lang="en"/>
                        <a:t>0.69</a:t>
                      </a:r>
                      <a:endParaRPr/>
                    </a:p>
                  </a:txBody>
                  <a:tcPr marT="91425" marB="91425" marR="91425" marL="91425"/>
                </a:tc>
              </a:tr>
              <a:tr h="381000">
                <a:tc>
                  <a:txBody>
                    <a:bodyPr/>
                    <a:lstStyle/>
                    <a:p>
                      <a:pPr indent="0" lvl="0" marL="0" rtl="0" algn="l">
                        <a:spcBef>
                          <a:spcPts val="0"/>
                        </a:spcBef>
                        <a:spcAft>
                          <a:spcPts val="0"/>
                        </a:spcAft>
                        <a:buNone/>
                      </a:pPr>
                      <a:r>
                        <a:rPr lang="en"/>
                        <a:t>W</a:t>
                      </a:r>
                      <a:endParaRPr/>
                    </a:p>
                  </a:txBody>
                  <a:tcPr marT="91425" marB="91425" marR="91425" marL="91425"/>
                </a:tc>
                <a:tc>
                  <a:txBody>
                    <a:bodyPr/>
                    <a:lstStyle/>
                    <a:p>
                      <a:pPr indent="0" lvl="0" marL="0" rtl="0" algn="l">
                        <a:spcBef>
                          <a:spcPts val="0"/>
                        </a:spcBef>
                        <a:spcAft>
                          <a:spcPts val="0"/>
                        </a:spcAft>
                        <a:buNone/>
                      </a:pPr>
                      <a:r>
                        <a:rPr lang="en"/>
                        <a:t>0.92</a:t>
                      </a:r>
                      <a:endParaRPr/>
                    </a:p>
                  </a:txBody>
                  <a:tcPr marT="91425" marB="91425" marR="91425" marL="91425"/>
                </a:tc>
                <a:tc>
                  <a:txBody>
                    <a:bodyPr/>
                    <a:lstStyle/>
                    <a:p>
                      <a:pPr indent="0" lvl="0" marL="0" rtl="0" algn="l">
                        <a:spcBef>
                          <a:spcPts val="0"/>
                        </a:spcBef>
                        <a:spcAft>
                          <a:spcPts val="0"/>
                        </a:spcAft>
                        <a:buNone/>
                      </a:pPr>
                      <a:r>
                        <a:rPr lang="en"/>
                        <a:t>0.86</a:t>
                      </a:r>
                      <a:endParaRPr/>
                    </a:p>
                  </a:txBody>
                  <a:tcPr marT="91425" marB="91425" marR="91425" marL="91425"/>
                </a:tc>
                <a:tc>
                  <a:txBody>
                    <a:bodyPr/>
                    <a:lstStyle/>
                    <a:p>
                      <a:pPr indent="0" lvl="0" marL="0" rtl="0" algn="l">
                        <a:spcBef>
                          <a:spcPts val="0"/>
                        </a:spcBef>
                        <a:spcAft>
                          <a:spcPts val="0"/>
                        </a:spcAft>
                        <a:buNone/>
                      </a:pPr>
                      <a:r>
                        <a:rPr lang="en"/>
                        <a:t>0.94</a:t>
                      </a:r>
                      <a:endParaRPr/>
                    </a:p>
                  </a:txBody>
                  <a:tcPr marT="91425" marB="91425" marR="91425" marL="91425"/>
                </a:tc>
                <a:tc>
                  <a:txBody>
                    <a:bodyPr/>
                    <a:lstStyle/>
                    <a:p>
                      <a:pPr indent="0" lvl="0" marL="0" rtl="0" algn="l">
                        <a:spcBef>
                          <a:spcPts val="0"/>
                        </a:spcBef>
                        <a:spcAft>
                          <a:spcPts val="0"/>
                        </a:spcAft>
                        <a:buNone/>
                      </a:pPr>
                      <a:r>
                        <a:rPr lang="en"/>
                        <a:t>0.75</a:t>
                      </a:r>
                      <a:endParaRPr/>
                    </a:p>
                  </a:txBody>
                  <a:tcPr marT="91425" marB="91425" marR="91425" marL="91425"/>
                </a:tc>
              </a:tr>
            </a:tbl>
          </a:graphicData>
        </a:graphic>
      </p:graphicFrame>
      <p:sp>
        <p:nvSpPr>
          <p:cNvPr id="478" name="Google Shape;478;p45"/>
          <p:cNvSpPr txBox="1"/>
          <p:nvPr/>
        </p:nvSpPr>
        <p:spPr>
          <a:xfrm>
            <a:off x="799850" y="988425"/>
            <a:ext cx="5436300" cy="415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500">
                <a:latin typeface="Fira Sans Condensed"/>
                <a:ea typeface="Fira Sans Condensed"/>
                <a:cs typeface="Fira Sans Condensed"/>
                <a:sym typeface="Fira Sans Condensed"/>
              </a:rPr>
              <a:t>Confusion Matrix for Neural Network With Biomarker</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sp>
        <p:nvSpPr>
          <p:cNvPr id="483" name="Google Shape;483;p46"/>
          <p:cNvSpPr txBox="1"/>
          <p:nvPr>
            <p:ph type="title"/>
          </p:nvPr>
        </p:nvSpPr>
        <p:spPr>
          <a:xfrm>
            <a:off x="399275" y="393750"/>
            <a:ext cx="79371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chemeClr val="lt2"/>
                </a:solidFill>
                <a:latin typeface="Fira Sans Condensed"/>
                <a:ea typeface="Fira Sans Condensed"/>
                <a:cs typeface="Fira Sans Condensed"/>
                <a:sym typeface="Fira Sans Condensed"/>
              </a:rPr>
              <a:t>Result Analysis And Discussion</a:t>
            </a:r>
            <a:endParaRPr b="1" sz="2800">
              <a:solidFill>
                <a:schemeClr val="lt2"/>
              </a:solidFill>
              <a:latin typeface="Fira Sans Condensed"/>
              <a:ea typeface="Fira Sans Condensed"/>
              <a:cs typeface="Fira Sans Condensed"/>
              <a:sym typeface="Fira Sans Condensed"/>
            </a:endParaRPr>
          </a:p>
        </p:txBody>
      </p:sp>
      <p:sp>
        <p:nvSpPr>
          <p:cNvPr id="484" name="Google Shape;484;p46"/>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85" name="Google Shape;485;p46"/>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86" name="Google Shape;486;p46"/>
          <p:cNvGraphicFramePr/>
          <p:nvPr/>
        </p:nvGraphicFramePr>
        <p:xfrm>
          <a:off x="1353350" y="1378285"/>
          <a:ext cx="3000000" cy="3000000"/>
        </p:xfrm>
        <a:graphic>
          <a:graphicData uri="http://schemas.openxmlformats.org/drawingml/2006/table">
            <a:tbl>
              <a:tblPr>
                <a:noFill/>
                <a:tableStyleId>{A24D30E6-37F8-4319-987F-B0F525CFF63E}</a:tableStyleId>
              </a:tblPr>
              <a:tblGrid>
                <a:gridCol w="2189850"/>
                <a:gridCol w="1829450"/>
                <a:gridCol w="2009650"/>
              </a:tblGrid>
              <a:tr h="461975">
                <a:tc>
                  <a:txBody>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Sleep Stages</a:t>
                      </a:r>
                      <a:endParaRPr b="1">
                        <a:latin typeface="Fira Sans Condensed"/>
                        <a:ea typeface="Fira Sans Condensed"/>
                        <a:cs typeface="Fira Sans Condensed"/>
                        <a:sym typeface="Fira Sans Condensed"/>
                      </a:endParaRPr>
                    </a:p>
                  </a:txBody>
                  <a:tcPr marT="91425" marB="91425" marR="91425" marL="91425">
                    <a:solidFill>
                      <a:srgbClr val="BFDDCE"/>
                    </a:solidFill>
                  </a:tcPr>
                </a:tc>
                <a:tc>
                  <a:txBody>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Signal(</a:t>
                      </a:r>
                      <a:r>
                        <a:rPr b="1" lang="en">
                          <a:latin typeface="Fira Sans Condensed"/>
                          <a:ea typeface="Fira Sans Condensed"/>
                          <a:cs typeface="Fira Sans Condensed"/>
                          <a:sym typeface="Fira Sans Condensed"/>
                        </a:rPr>
                        <a:t>Hig</a:t>
                      </a:r>
                      <a:r>
                        <a:rPr b="1" lang="en">
                          <a:latin typeface="Fira Sans Condensed"/>
                          <a:ea typeface="Fira Sans Condensed"/>
                          <a:cs typeface="Fira Sans Condensed"/>
                          <a:sym typeface="Fira Sans Condensed"/>
                        </a:rPr>
                        <a:t>h)</a:t>
                      </a:r>
                      <a:endParaRPr b="1">
                        <a:latin typeface="Fira Sans Condensed"/>
                        <a:ea typeface="Fira Sans Condensed"/>
                        <a:cs typeface="Fira Sans Condensed"/>
                        <a:sym typeface="Fira Sans Condensed"/>
                      </a:endParaRPr>
                    </a:p>
                  </a:txBody>
                  <a:tcPr marT="91425" marB="91425" marR="91425" marL="91425">
                    <a:lnT cap="flat" cmpd="sng" w="9525">
                      <a:solidFill>
                        <a:srgbClr val="BFDDCE"/>
                      </a:solidFill>
                      <a:prstDash val="solid"/>
                      <a:round/>
                      <a:headEnd len="sm" w="sm" type="none"/>
                      <a:tailEnd len="sm" w="sm" type="none"/>
                    </a:lnT>
                    <a:solidFill>
                      <a:srgbClr val="BFDDCE"/>
                    </a:solidFill>
                  </a:tcPr>
                </a:tc>
                <a:tc>
                  <a:txBody>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Signal(</a:t>
                      </a:r>
                      <a:r>
                        <a:rPr b="1" lang="en">
                          <a:latin typeface="Fira Sans Condensed"/>
                          <a:ea typeface="Fira Sans Condensed"/>
                          <a:cs typeface="Fira Sans Condensed"/>
                          <a:sym typeface="Fira Sans Condensed"/>
                        </a:rPr>
                        <a:t>Low</a:t>
                      </a:r>
                      <a:r>
                        <a:rPr b="1" lang="en">
                          <a:latin typeface="Fira Sans Condensed"/>
                          <a:ea typeface="Fira Sans Condensed"/>
                          <a:cs typeface="Fira Sans Condensed"/>
                          <a:sym typeface="Fira Sans Condensed"/>
                        </a:rPr>
                        <a:t>)</a:t>
                      </a:r>
                      <a:endParaRPr b="1">
                        <a:latin typeface="Fira Sans Condensed"/>
                        <a:ea typeface="Fira Sans Condensed"/>
                        <a:cs typeface="Fira Sans Condensed"/>
                        <a:sym typeface="Fira Sans Condensed"/>
                      </a:endParaRPr>
                    </a:p>
                  </a:txBody>
                  <a:tcPr marT="91425" marB="91425" marR="91425" marL="91425">
                    <a:solidFill>
                      <a:srgbClr val="BFDDCE"/>
                    </a:solidFill>
                  </a:tcPr>
                </a:tc>
              </a:tr>
              <a:tr h="461975">
                <a:tc>
                  <a:txBody>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Wake</a:t>
                      </a:r>
                      <a:endParaRPr>
                        <a:latin typeface="Fira Sans Condensed"/>
                        <a:ea typeface="Fira Sans Condensed"/>
                        <a:cs typeface="Fira Sans Condensed"/>
                        <a:sym typeface="Fira Sans Condensed"/>
                      </a:endParaRPr>
                    </a:p>
                  </a:txBody>
                  <a:tcPr marT="91425" marB="91425" marR="91425" marL="91425"/>
                </a:tc>
                <a:tc>
                  <a:txBody>
                    <a:bodyPr/>
                    <a:lstStyle/>
                    <a:p>
                      <a:pPr indent="0" lvl="0" marL="0" rtl="0" algn="l">
                        <a:spcBef>
                          <a:spcPts val="0"/>
                        </a:spcBef>
                        <a:spcAft>
                          <a:spcPts val="0"/>
                        </a:spcAft>
                        <a:buNone/>
                      </a:pPr>
                      <a:r>
                        <a:rPr lang="en"/>
                        <a:t>δ, α, β, γ</a:t>
                      </a:r>
                      <a:endParaRPr/>
                    </a:p>
                  </a:txBody>
                  <a:tcPr marT="91425" marB="91425" marR="91425" marL="91425"/>
                </a:tc>
                <a:tc>
                  <a:txBody>
                    <a:bodyPr/>
                    <a:lstStyle/>
                    <a:p>
                      <a:pPr indent="0" lvl="0" marL="0" rtl="0" algn="l">
                        <a:spcBef>
                          <a:spcPts val="0"/>
                        </a:spcBef>
                        <a:spcAft>
                          <a:spcPts val="0"/>
                        </a:spcAft>
                        <a:buNone/>
                      </a:pPr>
                      <a:r>
                        <a:rPr lang="en"/>
                        <a:t> θ</a:t>
                      </a:r>
                      <a:endParaRPr/>
                    </a:p>
                  </a:txBody>
                  <a:tcPr marT="91425" marB="91425" marR="91425" marL="91425"/>
                </a:tc>
              </a:tr>
              <a:tr h="461975">
                <a:tc>
                  <a:txBody>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N1 (light sleep 1)</a:t>
                      </a:r>
                      <a:endParaRPr>
                        <a:latin typeface="Fira Sans Condensed"/>
                        <a:ea typeface="Fira Sans Condensed"/>
                        <a:cs typeface="Fira Sans Condensed"/>
                        <a:sym typeface="Fira Sans Condensed"/>
                      </a:endParaRPr>
                    </a:p>
                  </a:txBody>
                  <a:tcPr marT="91425" marB="91425" marR="91425" marL="91425"/>
                </a:tc>
                <a:tc>
                  <a:txBody>
                    <a:bodyPr/>
                    <a:lstStyle/>
                    <a:p>
                      <a:pPr indent="0" lvl="0" marL="0" rtl="0" algn="l">
                        <a:spcBef>
                          <a:spcPts val="0"/>
                        </a:spcBef>
                        <a:spcAft>
                          <a:spcPts val="0"/>
                        </a:spcAft>
                        <a:buNone/>
                      </a:pPr>
                      <a:r>
                        <a:rPr lang="en"/>
                        <a:t>θ, γ</a:t>
                      </a:r>
                      <a:endParaRPr/>
                    </a:p>
                  </a:txBody>
                  <a:tcPr marT="91425" marB="91425" marR="91425" marL="91425"/>
                </a:tc>
                <a:tc>
                  <a:txBody>
                    <a:bodyPr/>
                    <a:lstStyle/>
                    <a:p>
                      <a:pPr indent="0" lvl="0" marL="0" rtl="0" algn="l">
                        <a:spcBef>
                          <a:spcPts val="0"/>
                        </a:spcBef>
                        <a:spcAft>
                          <a:spcPts val="0"/>
                        </a:spcAft>
                        <a:buNone/>
                      </a:pPr>
                      <a:r>
                        <a:rPr lang="en"/>
                        <a:t>δ, α, β</a:t>
                      </a:r>
                      <a:endParaRPr/>
                    </a:p>
                  </a:txBody>
                  <a:tcPr marT="91425" marB="91425" marR="91425" marL="91425"/>
                </a:tc>
              </a:tr>
              <a:tr h="461975">
                <a:tc>
                  <a:txBody>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N2 (light sleep 2)</a:t>
                      </a:r>
                      <a:endParaRPr>
                        <a:latin typeface="Fira Sans Condensed"/>
                        <a:ea typeface="Fira Sans Condensed"/>
                        <a:cs typeface="Fira Sans Condensed"/>
                        <a:sym typeface="Fira Sans Condensed"/>
                      </a:endParaRPr>
                    </a:p>
                  </a:txBody>
                  <a:tcPr marT="91425" marB="91425" marR="91425" marL="91425"/>
                </a:tc>
                <a:tc>
                  <a:txBody>
                    <a:bodyPr/>
                    <a:lstStyle/>
                    <a:p>
                      <a:pPr indent="0" lvl="0" marL="0" rtl="0" algn="l">
                        <a:spcBef>
                          <a:spcPts val="0"/>
                        </a:spcBef>
                        <a:spcAft>
                          <a:spcPts val="0"/>
                        </a:spcAft>
                        <a:buNone/>
                      </a:pPr>
                      <a:r>
                        <a:rPr lang="en"/>
                        <a:t>θ, γ</a:t>
                      </a:r>
                      <a:endParaRPr/>
                    </a:p>
                  </a:txBody>
                  <a:tcPr marT="91425" marB="91425" marR="91425" marL="91425"/>
                </a:tc>
                <a:tc>
                  <a:txBody>
                    <a:bodyPr/>
                    <a:lstStyle/>
                    <a:p>
                      <a:pPr indent="0" lvl="0" marL="0" rtl="0" algn="l">
                        <a:spcBef>
                          <a:spcPts val="0"/>
                        </a:spcBef>
                        <a:spcAft>
                          <a:spcPts val="0"/>
                        </a:spcAft>
                        <a:buNone/>
                      </a:pPr>
                      <a:r>
                        <a:rPr lang="en"/>
                        <a:t>δ, α, β</a:t>
                      </a:r>
                      <a:endParaRPr/>
                    </a:p>
                  </a:txBody>
                  <a:tcPr marT="91425" marB="91425" marR="91425" marL="91425"/>
                </a:tc>
              </a:tr>
              <a:tr h="461975">
                <a:tc>
                  <a:txBody>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N3 (deep sleep)</a:t>
                      </a:r>
                      <a:endParaRPr>
                        <a:latin typeface="Fira Sans Condensed"/>
                        <a:ea typeface="Fira Sans Condensed"/>
                        <a:cs typeface="Fira Sans Condensed"/>
                        <a:sym typeface="Fira Sans Condensed"/>
                      </a:endParaRPr>
                    </a:p>
                  </a:txBody>
                  <a:tcPr marT="91425" marB="91425" marR="91425" marL="91425"/>
                </a:tc>
                <a:tc>
                  <a:txBody>
                    <a:bodyPr/>
                    <a:lstStyle/>
                    <a:p>
                      <a:pPr indent="0" lvl="0" marL="0" rtl="0" algn="l">
                        <a:spcBef>
                          <a:spcPts val="0"/>
                        </a:spcBef>
                        <a:spcAft>
                          <a:spcPts val="0"/>
                        </a:spcAft>
                        <a:buNone/>
                      </a:pPr>
                      <a:r>
                        <a:rPr lang="en"/>
                        <a:t>None</a:t>
                      </a:r>
                      <a:endParaRPr/>
                    </a:p>
                  </a:txBody>
                  <a:tcPr marT="91425" marB="91425" marR="91425" marL="91425"/>
                </a:tc>
                <a:tc>
                  <a:txBody>
                    <a:bodyPr/>
                    <a:lstStyle/>
                    <a:p>
                      <a:pPr indent="0" lvl="0" marL="0" rtl="0" algn="l">
                        <a:spcBef>
                          <a:spcPts val="0"/>
                        </a:spcBef>
                        <a:spcAft>
                          <a:spcPts val="0"/>
                        </a:spcAft>
                        <a:buNone/>
                      </a:pPr>
                      <a:r>
                        <a:rPr lang="en"/>
                        <a:t>δ, θ, α, β, γ</a:t>
                      </a:r>
                      <a:endParaRPr/>
                    </a:p>
                  </a:txBody>
                  <a:tcPr marT="91425" marB="91425" marR="91425" marL="91425"/>
                </a:tc>
              </a:tr>
              <a:tr h="461975">
                <a:tc>
                  <a:txBody>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REM (Rapid Eye Movement)</a:t>
                      </a:r>
                      <a:endParaRPr>
                        <a:latin typeface="Fira Sans Condensed"/>
                        <a:ea typeface="Fira Sans Condensed"/>
                        <a:cs typeface="Fira Sans Condensed"/>
                        <a:sym typeface="Fira Sans Condensed"/>
                      </a:endParaRPr>
                    </a:p>
                  </a:txBody>
                  <a:tcPr marT="91425" marB="91425" marR="91425" marL="91425"/>
                </a:tc>
                <a:tc>
                  <a:txBody>
                    <a:bodyPr/>
                    <a:lstStyle/>
                    <a:p>
                      <a:pPr indent="0" lvl="0" marL="0" rtl="0" algn="l">
                        <a:spcBef>
                          <a:spcPts val="0"/>
                        </a:spcBef>
                        <a:spcAft>
                          <a:spcPts val="0"/>
                        </a:spcAft>
                        <a:buNone/>
                      </a:pPr>
                      <a:r>
                        <a:rPr lang="en"/>
                        <a:t>θ,</a:t>
                      </a:r>
                      <a:r>
                        <a:rPr lang="en"/>
                        <a:t> γ</a:t>
                      </a:r>
                      <a:endParaRPr/>
                    </a:p>
                  </a:txBody>
                  <a:tcPr marT="91425" marB="91425" marR="91425" marL="91425"/>
                </a:tc>
                <a:tc>
                  <a:txBody>
                    <a:bodyPr/>
                    <a:lstStyle/>
                    <a:p>
                      <a:pPr indent="0" lvl="0" marL="0" rtl="0" algn="l">
                        <a:spcBef>
                          <a:spcPts val="0"/>
                        </a:spcBef>
                        <a:spcAft>
                          <a:spcPts val="0"/>
                        </a:spcAft>
                        <a:buNone/>
                      </a:pPr>
                      <a:r>
                        <a:rPr lang="en"/>
                        <a:t>δ, α, β</a:t>
                      </a:r>
                      <a:endParaRPr/>
                    </a:p>
                  </a:txBody>
                  <a:tcPr marT="91425" marB="91425" marR="91425" marL="91425"/>
                </a:tc>
              </a:tr>
            </a:tbl>
          </a:graphicData>
        </a:graphic>
      </p:graphicFrame>
      <p:sp>
        <p:nvSpPr>
          <p:cNvPr id="487" name="Google Shape;487;p46"/>
          <p:cNvSpPr txBox="1"/>
          <p:nvPr/>
        </p:nvSpPr>
        <p:spPr>
          <a:xfrm>
            <a:off x="2068650" y="4271688"/>
            <a:ext cx="5006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Delta=</a:t>
            </a:r>
            <a:r>
              <a:rPr lang="en" sz="1600"/>
              <a:t>δ, Theta=θ, Alpha=α , </a:t>
            </a:r>
            <a:endParaRPr sz="1600"/>
          </a:p>
          <a:p>
            <a:pPr indent="0" lvl="0" marL="0" rtl="0" algn="l">
              <a:spcBef>
                <a:spcPts val="0"/>
              </a:spcBef>
              <a:spcAft>
                <a:spcPts val="0"/>
              </a:spcAft>
              <a:buNone/>
            </a:pPr>
            <a:r>
              <a:rPr lang="en" sz="1600"/>
              <a:t>Beta=β, Gamma=γ</a:t>
            </a:r>
            <a:endParaRPr sz="16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 name="Shape 491"/>
        <p:cNvGrpSpPr/>
        <p:nvPr/>
      </p:nvGrpSpPr>
      <p:grpSpPr>
        <a:xfrm>
          <a:off x="0" y="0"/>
          <a:ext cx="0" cy="0"/>
          <a:chOff x="0" y="0"/>
          <a:chExt cx="0" cy="0"/>
        </a:xfrm>
      </p:grpSpPr>
      <p:sp>
        <p:nvSpPr>
          <p:cNvPr id="492" name="Google Shape;492;p47"/>
          <p:cNvSpPr txBox="1"/>
          <p:nvPr>
            <p:ph type="title"/>
          </p:nvPr>
        </p:nvSpPr>
        <p:spPr>
          <a:xfrm>
            <a:off x="425850" y="393750"/>
            <a:ext cx="79107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Future Work</a:t>
            </a:r>
            <a:endParaRPr b="1" sz="3000">
              <a:solidFill>
                <a:schemeClr val="lt2"/>
              </a:solidFill>
              <a:latin typeface="Fira Sans Condensed"/>
              <a:ea typeface="Fira Sans Condensed"/>
              <a:cs typeface="Fira Sans Condensed"/>
              <a:sym typeface="Fira Sans Condensed"/>
            </a:endParaRPr>
          </a:p>
        </p:txBody>
      </p:sp>
      <p:sp>
        <p:nvSpPr>
          <p:cNvPr id="493" name="Google Shape;493;p47"/>
          <p:cNvSpPr txBox="1"/>
          <p:nvPr>
            <p:ph idx="1" type="body"/>
          </p:nvPr>
        </p:nvSpPr>
        <p:spPr>
          <a:xfrm>
            <a:off x="638500" y="1402875"/>
            <a:ext cx="7198200" cy="3016200"/>
          </a:xfrm>
          <a:prstGeom prst="rect">
            <a:avLst/>
          </a:prstGeom>
        </p:spPr>
        <p:txBody>
          <a:bodyPr anchorCtr="0" anchor="t" bIns="91425" lIns="91425" spcFirstLastPara="1" rIns="91425" wrap="square" tIns="91425">
            <a:normAutofit/>
          </a:bodyPr>
          <a:lstStyle/>
          <a:p>
            <a:pPr indent="-327025" lvl="0" marL="457200" rtl="0" algn="just">
              <a:lnSpc>
                <a:spcPct val="165000"/>
              </a:lnSpc>
              <a:spcBef>
                <a:spcPts val="0"/>
              </a:spcBef>
              <a:spcAft>
                <a:spcPts val="0"/>
              </a:spcAft>
              <a:buClr>
                <a:srgbClr val="82C7A5"/>
              </a:buClr>
              <a:buSzPts val="1550"/>
              <a:buFont typeface="Fira Sans Condensed"/>
              <a:buChar char="●"/>
            </a:pPr>
            <a:r>
              <a:rPr lang="en" sz="1550">
                <a:solidFill>
                  <a:schemeClr val="dk1"/>
                </a:solidFill>
                <a:latin typeface="Fira Sans Condensed"/>
                <a:ea typeface="Fira Sans Condensed"/>
                <a:cs typeface="Fira Sans Condensed"/>
                <a:sym typeface="Fira Sans Condensed"/>
              </a:rPr>
              <a:t>Extend with multimodal signals (EOG &amp; EMG) to enhance the accuracy of the prediction model.</a:t>
            </a:r>
            <a:endParaRPr sz="1550">
              <a:solidFill>
                <a:schemeClr val="dk1"/>
              </a:solidFill>
              <a:latin typeface="Fira Sans Condensed"/>
              <a:ea typeface="Fira Sans Condensed"/>
              <a:cs typeface="Fira Sans Condensed"/>
              <a:sym typeface="Fira Sans Condensed"/>
            </a:endParaRPr>
          </a:p>
          <a:p>
            <a:pPr indent="-327025" lvl="0" marL="457200" rtl="0" algn="just">
              <a:lnSpc>
                <a:spcPct val="165000"/>
              </a:lnSpc>
              <a:spcBef>
                <a:spcPts val="0"/>
              </a:spcBef>
              <a:spcAft>
                <a:spcPts val="0"/>
              </a:spcAft>
              <a:buClr>
                <a:srgbClr val="82C7A5"/>
              </a:buClr>
              <a:buSzPts val="1550"/>
              <a:buFont typeface="Fira Sans Condensed"/>
              <a:buChar char="●"/>
            </a:pPr>
            <a:r>
              <a:rPr lang="en" sz="1550">
                <a:solidFill>
                  <a:schemeClr val="dk1"/>
                </a:solidFill>
                <a:latin typeface="Fira Sans Condensed"/>
                <a:ea typeface="Fira Sans Condensed"/>
                <a:cs typeface="Fira Sans Condensed"/>
                <a:sym typeface="Fira Sans Condensed"/>
              </a:rPr>
              <a:t>Investigate the explainability  of prediction models.</a:t>
            </a:r>
            <a:endParaRPr sz="1550">
              <a:solidFill>
                <a:schemeClr val="dk1"/>
              </a:solidFill>
              <a:latin typeface="Fira Sans Condensed"/>
              <a:ea typeface="Fira Sans Condensed"/>
              <a:cs typeface="Fira Sans Condensed"/>
              <a:sym typeface="Fira Sans Condensed"/>
            </a:endParaRPr>
          </a:p>
          <a:p>
            <a:pPr indent="0" lvl="0" marL="457200" rtl="0" algn="just">
              <a:lnSpc>
                <a:spcPct val="165000"/>
              </a:lnSpc>
              <a:spcBef>
                <a:spcPts val="0"/>
              </a:spcBef>
              <a:spcAft>
                <a:spcPts val="0"/>
              </a:spcAft>
              <a:buNone/>
            </a:pPr>
            <a:r>
              <a:t/>
            </a:r>
            <a:endParaRPr sz="1550">
              <a:solidFill>
                <a:schemeClr val="dk1"/>
              </a:solidFill>
            </a:endParaRPr>
          </a:p>
          <a:p>
            <a:pPr indent="0" lvl="0" marL="0" rtl="0" algn="just">
              <a:spcBef>
                <a:spcPts val="0"/>
              </a:spcBef>
              <a:spcAft>
                <a:spcPts val="0"/>
              </a:spcAft>
              <a:buNone/>
            </a:pPr>
            <a:r>
              <a:t/>
            </a:r>
            <a:endParaRPr/>
          </a:p>
          <a:p>
            <a:pPr indent="0" lvl="0" marL="0" rtl="0" algn="just">
              <a:spcBef>
                <a:spcPts val="1200"/>
              </a:spcBef>
              <a:spcAft>
                <a:spcPts val="1200"/>
              </a:spcAft>
              <a:buNone/>
            </a:pPr>
            <a:r>
              <a:t/>
            </a:r>
            <a:endParaRPr/>
          </a:p>
        </p:txBody>
      </p:sp>
      <p:sp>
        <p:nvSpPr>
          <p:cNvPr id="494" name="Google Shape;494;p47"/>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95" name="Google Shape;495;p47"/>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sp>
        <p:nvSpPr>
          <p:cNvPr id="500" name="Google Shape;500;p48"/>
          <p:cNvSpPr txBox="1"/>
          <p:nvPr>
            <p:ph type="title"/>
          </p:nvPr>
        </p:nvSpPr>
        <p:spPr>
          <a:xfrm>
            <a:off x="452425" y="393750"/>
            <a:ext cx="7884300" cy="5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lt2"/>
                </a:solidFill>
                <a:latin typeface="Fira Sans Condensed"/>
                <a:ea typeface="Fira Sans Condensed"/>
                <a:cs typeface="Fira Sans Condensed"/>
                <a:sym typeface="Fira Sans Condensed"/>
              </a:rPr>
              <a:t>References</a:t>
            </a:r>
            <a:endParaRPr b="1" sz="2800">
              <a:solidFill>
                <a:schemeClr val="lt2"/>
              </a:solidFill>
              <a:latin typeface="Fira Sans Condensed"/>
              <a:ea typeface="Fira Sans Condensed"/>
              <a:cs typeface="Fira Sans Condensed"/>
              <a:sym typeface="Fira Sans Condensed"/>
            </a:endParaRPr>
          </a:p>
        </p:txBody>
      </p:sp>
      <p:sp>
        <p:nvSpPr>
          <p:cNvPr id="501" name="Google Shape;501;p48"/>
          <p:cNvSpPr txBox="1"/>
          <p:nvPr>
            <p:ph idx="1" type="body"/>
          </p:nvPr>
        </p:nvSpPr>
        <p:spPr>
          <a:xfrm>
            <a:off x="678375" y="1196425"/>
            <a:ext cx="7658100" cy="3127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100">
                <a:solidFill>
                  <a:schemeClr val="dk1"/>
                </a:solidFill>
                <a:latin typeface="Fira Sans Condensed"/>
                <a:ea typeface="Fira Sans Condensed"/>
                <a:cs typeface="Fira Sans Condensed"/>
                <a:sym typeface="Fira Sans Condensed"/>
              </a:rPr>
              <a:t>[1] Giannakeas, N.; Tzimourta, K.D.; Tsilimbaris, A.; Tzioukalia, K.; Tzallas, A.T.; Tsipouras, M.G.; Astrakas, L.G. EEG-Based Automatic Sleep Stage Classification. Biomed. J. Sci. Tech. Res. 2018, 1, 6.</a:t>
            </a:r>
            <a:endParaRPr sz="1100">
              <a:solidFill>
                <a:schemeClr val="dk1"/>
              </a:solidFill>
              <a:latin typeface="Fira Sans Condensed"/>
              <a:ea typeface="Fira Sans Condensed"/>
              <a:cs typeface="Fira Sans Condensed"/>
              <a:sym typeface="Fira Sans Condensed"/>
            </a:endParaRPr>
          </a:p>
          <a:p>
            <a:pPr indent="0" lvl="0" marL="0" rtl="0" algn="just">
              <a:spcBef>
                <a:spcPts val="1200"/>
              </a:spcBef>
              <a:spcAft>
                <a:spcPts val="0"/>
              </a:spcAft>
              <a:buNone/>
            </a:pPr>
            <a:r>
              <a:rPr lang="en" sz="1100">
                <a:solidFill>
                  <a:schemeClr val="dk1"/>
                </a:solidFill>
                <a:latin typeface="Fira Sans Condensed"/>
                <a:ea typeface="Fira Sans Condensed"/>
                <a:cs typeface="Fira Sans Condensed"/>
                <a:sym typeface="Fira Sans Condensed"/>
              </a:rPr>
              <a:t>[2] Tripathy, R.K.; Ghosh, S.K.; Gajbhiye, P.; Acharya, U.R. Development of Automated Sleep Stage Classification System Using Multivariate Projection-Based Fixed Boundary Empirical Wavelet Transform and Entropy Features Extracted from Multichannel EEG Signals. Entropy 2020, 22, 1141.</a:t>
            </a:r>
            <a:endParaRPr sz="1100">
              <a:solidFill>
                <a:schemeClr val="dk1"/>
              </a:solidFill>
              <a:latin typeface="Fira Sans Condensed"/>
              <a:ea typeface="Fira Sans Condensed"/>
              <a:cs typeface="Fira Sans Condensed"/>
              <a:sym typeface="Fira Sans Condensed"/>
            </a:endParaRPr>
          </a:p>
          <a:p>
            <a:pPr indent="0" lvl="0" marL="0" rtl="0" algn="just">
              <a:spcBef>
                <a:spcPts val="1200"/>
              </a:spcBef>
              <a:spcAft>
                <a:spcPts val="0"/>
              </a:spcAft>
              <a:buNone/>
            </a:pPr>
            <a:r>
              <a:rPr lang="en" sz="1100">
                <a:solidFill>
                  <a:schemeClr val="dk1"/>
                </a:solidFill>
                <a:latin typeface="Fira Sans Condensed"/>
                <a:ea typeface="Fira Sans Condensed"/>
                <a:cs typeface="Fira Sans Condensed"/>
                <a:sym typeface="Fira Sans Condensed"/>
              </a:rPr>
              <a:t>[3] Budhraja, S., Bhattacharya, B. S., Durrant, S., Doborjeh, Z., Doborjeh, M., &amp; Kasabov, N. (2020, July). Sleep Stage Classification using NeuCube on SpiNNaker: a Preliminary Study. In 2020 International Joint Conference on Neural Networks (IJCNN) (pp. 1-8). IEEE.</a:t>
            </a:r>
            <a:endParaRPr sz="1100">
              <a:solidFill>
                <a:schemeClr val="dk1"/>
              </a:solidFill>
              <a:latin typeface="Fira Sans Condensed"/>
              <a:ea typeface="Fira Sans Condensed"/>
              <a:cs typeface="Fira Sans Condensed"/>
              <a:sym typeface="Fira Sans Condensed"/>
            </a:endParaRPr>
          </a:p>
          <a:p>
            <a:pPr indent="0" lvl="0" marL="0" rtl="0" algn="just">
              <a:spcBef>
                <a:spcPts val="1200"/>
              </a:spcBef>
              <a:spcAft>
                <a:spcPts val="0"/>
              </a:spcAft>
              <a:buNone/>
            </a:pPr>
            <a:r>
              <a:rPr lang="en" sz="1100">
                <a:solidFill>
                  <a:schemeClr val="dk1"/>
                </a:solidFill>
                <a:latin typeface="Fira Sans Condensed"/>
                <a:ea typeface="Fira Sans Condensed"/>
                <a:cs typeface="Fira Sans Condensed"/>
                <a:sym typeface="Fira Sans Condensed"/>
              </a:rPr>
              <a:t>[4] Satapathy, S. K., &amp; Loganathan, D. (2021). A Study of Human Sleep Stage Classification Based on Dual Channels of EEG Signal Using Machine Learning Techniques. SN Computer Science, 2(3), 1-16.</a:t>
            </a:r>
            <a:endParaRPr sz="1100">
              <a:solidFill>
                <a:schemeClr val="dk1"/>
              </a:solidFill>
              <a:latin typeface="Fira Sans Condensed"/>
              <a:ea typeface="Fira Sans Condensed"/>
              <a:cs typeface="Fira Sans Condensed"/>
              <a:sym typeface="Fira Sans Condensed"/>
            </a:endParaRPr>
          </a:p>
          <a:p>
            <a:pPr indent="0" lvl="0" marL="0" rtl="0" algn="just">
              <a:spcBef>
                <a:spcPts val="1200"/>
              </a:spcBef>
              <a:spcAft>
                <a:spcPts val="1200"/>
              </a:spcAft>
              <a:buNone/>
            </a:pPr>
            <a:r>
              <a:t/>
            </a:r>
            <a:endParaRPr sz="1100">
              <a:solidFill>
                <a:schemeClr val="dk1"/>
              </a:solidFill>
            </a:endParaRPr>
          </a:p>
        </p:txBody>
      </p:sp>
      <p:sp>
        <p:nvSpPr>
          <p:cNvPr id="502" name="Google Shape;502;p48"/>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3" name="Google Shape;503;p48"/>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9"/>
          <p:cNvSpPr txBox="1"/>
          <p:nvPr>
            <p:ph type="title"/>
          </p:nvPr>
        </p:nvSpPr>
        <p:spPr>
          <a:xfrm>
            <a:off x="447750" y="1251425"/>
            <a:ext cx="4871400" cy="303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400">
                <a:latin typeface="Fira Sans Condensed"/>
                <a:ea typeface="Fira Sans Condensed"/>
                <a:cs typeface="Fira Sans Condensed"/>
                <a:sym typeface="Fira Sans Condensed"/>
              </a:rPr>
              <a:t>THANK  YOU</a:t>
            </a:r>
            <a:endParaRPr b="1" sz="3400">
              <a:latin typeface="Fira Sans Condensed"/>
              <a:ea typeface="Fira Sans Condensed"/>
              <a:cs typeface="Fira Sans Condensed"/>
              <a:sym typeface="Fira Sans Condensed"/>
            </a:endParaRPr>
          </a:p>
          <a:p>
            <a:pPr indent="0" lvl="0" marL="0" rtl="0" algn="ctr">
              <a:lnSpc>
                <a:spcPct val="115000"/>
              </a:lnSpc>
              <a:spcBef>
                <a:spcPts val="1400"/>
              </a:spcBef>
              <a:spcAft>
                <a:spcPts val="1200"/>
              </a:spcAft>
              <a:buNone/>
            </a:pPr>
            <a:r>
              <a:rPr lang="en" sz="1600">
                <a:latin typeface="Fira Sans Condensed"/>
                <a:ea typeface="Fira Sans Condensed"/>
                <a:cs typeface="Fira Sans Condensed"/>
                <a:sym typeface="Fira Sans Condensed"/>
              </a:rPr>
              <a:t>Any feedback is appreciated</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1" name="Shape 281"/>
        <p:cNvGrpSpPr/>
        <p:nvPr/>
      </p:nvGrpSpPr>
      <p:grpSpPr>
        <a:xfrm>
          <a:off x="0" y="0"/>
          <a:ext cx="0" cy="0"/>
          <a:chOff x="0" y="0"/>
          <a:chExt cx="0" cy="0"/>
        </a:xfrm>
      </p:grpSpPr>
      <p:sp>
        <p:nvSpPr>
          <p:cNvPr id="282" name="Google Shape;282;p27"/>
          <p:cNvSpPr/>
          <p:nvPr/>
        </p:nvSpPr>
        <p:spPr>
          <a:xfrm>
            <a:off x="1045575" y="1952600"/>
            <a:ext cx="7100700" cy="1756200"/>
          </a:xfrm>
          <a:prstGeom prst="roundRect">
            <a:avLst>
              <a:gd fmla="val 16667" name="adj"/>
            </a:avLst>
          </a:prstGeom>
          <a:solidFill>
            <a:srgbClr val="EFEFEF"/>
          </a:solidFill>
          <a:ln cap="flat" cmpd="sng" w="9525">
            <a:solidFill>
              <a:srgbClr val="82C7A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txBox="1"/>
          <p:nvPr>
            <p:ph type="title"/>
          </p:nvPr>
        </p:nvSpPr>
        <p:spPr>
          <a:xfrm>
            <a:off x="1161075" y="2102750"/>
            <a:ext cx="6741300" cy="1455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990"/>
              <a:buNone/>
            </a:pPr>
            <a:r>
              <a:rPr i="1" lang="en" sz="2300">
                <a:solidFill>
                  <a:schemeClr val="dk1"/>
                </a:solidFill>
                <a:latin typeface="Fira Sans Condensed Medium"/>
                <a:ea typeface="Fira Sans Condensed Medium"/>
                <a:cs typeface="Fira Sans Condensed Medium"/>
                <a:sym typeface="Fira Sans Condensed Medium"/>
              </a:rPr>
              <a:t>Automatic Classification of the Sleep Stages using Multichannel EEG signal with the Quantitative Assessment of EEG Biomarkers</a:t>
            </a:r>
            <a:endParaRPr i="1" sz="2300">
              <a:solidFill>
                <a:schemeClr val="dk1"/>
              </a:solidFill>
              <a:latin typeface="Fira Sans Condensed Medium"/>
              <a:ea typeface="Fira Sans Condensed Medium"/>
              <a:cs typeface="Fira Sans Condensed Medium"/>
              <a:sym typeface="Fira Sans Condensed Medium"/>
            </a:endParaRPr>
          </a:p>
        </p:txBody>
      </p:sp>
      <p:sp>
        <p:nvSpPr>
          <p:cNvPr id="284" name="Google Shape;284;p27"/>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txBox="1"/>
          <p:nvPr>
            <p:ph type="title"/>
          </p:nvPr>
        </p:nvSpPr>
        <p:spPr>
          <a:xfrm>
            <a:off x="318850" y="409650"/>
            <a:ext cx="8057100" cy="72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chemeClr val="lt2"/>
                </a:solidFill>
                <a:latin typeface="Fira Sans Condensed ExtraBold"/>
                <a:ea typeface="Fira Sans Condensed ExtraBold"/>
                <a:cs typeface="Fira Sans Condensed ExtraBold"/>
                <a:sym typeface="Fira Sans Condensed ExtraBold"/>
              </a:rPr>
              <a:t>Problem Statement</a:t>
            </a:r>
            <a:endParaRPr sz="3400">
              <a:solidFill>
                <a:schemeClr val="lt2"/>
              </a:solidFill>
              <a:latin typeface="Fira Sans Condensed ExtraBold"/>
              <a:ea typeface="Fira Sans Condensed ExtraBold"/>
              <a:cs typeface="Fira Sans Condensed ExtraBold"/>
              <a:sym typeface="Fira Sans Condensed ExtraBold"/>
            </a:endParaRPr>
          </a:p>
        </p:txBody>
      </p:sp>
      <p:sp>
        <p:nvSpPr>
          <p:cNvPr id="286" name="Google Shape;286;p27"/>
          <p:cNvSpPr txBox="1"/>
          <p:nvPr>
            <p:ph idx="12" type="sldNum"/>
          </p:nvPr>
        </p:nvSpPr>
        <p:spPr>
          <a:xfrm>
            <a:off x="8592225" y="4719701"/>
            <a:ext cx="548700" cy="354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fld id="{00000000-1234-1234-1234-123412341234}" type="slidenum">
              <a:rPr lang="en" sz="1100"/>
              <a:t>‹#›</a:t>
            </a:fld>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28"/>
          <p:cNvSpPr txBox="1"/>
          <p:nvPr>
            <p:ph type="title"/>
          </p:nvPr>
        </p:nvSpPr>
        <p:spPr>
          <a:xfrm>
            <a:off x="385875" y="393750"/>
            <a:ext cx="8758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Sleep Stage</a:t>
            </a:r>
            <a:r>
              <a:rPr b="1" lang="en" sz="3000">
                <a:solidFill>
                  <a:schemeClr val="dk1"/>
                </a:solidFill>
                <a:latin typeface="Fira Sans Condensed"/>
                <a:ea typeface="Fira Sans Condensed"/>
                <a:cs typeface="Fira Sans Condensed"/>
                <a:sym typeface="Fira Sans Condensed"/>
              </a:rPr>
              <a:t> </a:t>
            </a:r>
            <a:r>
              <a:rPr b="1" lang="en" sz="3000">
                <a:solidFill>
                  <a:schemeClr val="lt2"/>
                </a:solidFill>
                <a:latin typeface="Fira Sans Condensed"/>
                <a:ea typeface="Fira Sans Condensed"/>
                <a:cs typeface="Fira Sans Condensed"/>
                <a:sym typeface="Fira Sans Condensed"/>
              </a:rPr>
              <a:t>Scoring</a:t>
            </a:r>
            <a:r>
              <a:rPr lang="en" sz="3000">
                <a:solidFill>
                  <a:schemeClr val="dk1"/>
                </a:solidFill>
                <a:latin typeface="Fira Sans Condensed"/>
                <a:ea typeface="Fira Sans Condensed"/>
                <a:cs typeface="Fira Sans Condensed"/>
                <a:sym typeface="Fira Sans Condensed"/>
              </a:rPr>
              <a:t> </a:t>
            </a:r>
            <a:endParaRPr sz="3000">
              <a:solidFill>
                <a:schemeClr val="dk1"/>
              </a:solidFill>
              <a:latin typeface="Fira Sans Condensed"/>
              <a:ea typeface="Fira Sans Condensed"/>
              <a:cs typeface="Fira Sans Condensed"/>
              <a:sym typeface="Fira Sans Condensed"/>
            </a:endParaRPr>
          </a:p>
        </p:txBody>
      </p:sp>
      <p:sp>
        <p:nvSpPr>
          <p:cNvPr id="292" name="Google Shape;292;p28"/>
          <p:cNvSpPr txBox="1"/>
          <p:nvPr>
            <p:ph idx="1" type="body"/>
          </p:nvPr>
        </p:nvSpPr>
        <p:spPr>
          <a:xfrm>
            <a:off x="538275" y="1505525"/>
            <a:ext cx="3643200" cy="2889900"/>
          </a:xfrm>
          <a:prstGeom prst="rect">
            <a:avLst/>
          </a:prstGeom>
        </p:spPr>
        <p:txBody>
          <a:bodyPr anchorCtr="0" anchor="t" bIns="91425" lIns="91425" spcFirstLastPara="1" rIns="91425" wrap="square" tIns="91425">
            <a:normAutofit/>
          </a:bodyPr>
          <a:lstStyle/>
          <a:p>
            <a:pPr indent="-330200" lvl="0" marL="457200" rtl="0" algn="l">
              <a:lnSpc>
                <a:spcPct val="125000"/>
              </a:lnSpc>
              <a:spcBef>
                <a:spcPts val="1000"/>
              </a:spcBef>
              <a:spcAft>
                <a:spcPts val="0"/>
              </a:spcAft>
              <a:buClr>
                <a:schemeClr val="lt2"/>
              </a:buClr>
              <a:buSzPts val="1600"/>
              <a:buChar char="●"/>
            </a:pPr>
            <a:r>
              <a:rPr lang="en" sz="1600">
                <a:solidFill>
                  <a:schemeClr val="dk1"/>
                </a:solidFill>
                <a:latin typeface="Fira Sans Condensed"/>
                <a:ea typeface="Fira Sans Condensed"/>
                <a:cs typeface="Fira Sans Condensed"/>
                <a:sym typeface="Fira Sans Condensed"/>
              </a:rPr>
              <a:t>An aggregate of one’s nightly logged </a:t>
            </a:r>
            <a:r>
              <a:rPr b="1" lang="en" sz="1600">
                <a:solidFill>
                  <a:schemeClr val="dk1"/>
                </a:solidFill>
                <a:latin typeface="Fira Sans Condensed"/>
                <a:ea typeface="Fira Sans Condensed"/>
                <a:cs typeface="Fira Sans Condensed"/>
                <a:sym typeface="Fira Sans Condensed"/>
              </a:rPr>
              <a:t>sleep data </a:t>
            </a:r>
            <a:r>
              <a:rPr lang="en" sz="1600">
                <a:solidFill>
                  <a:schemeClr val="dk1"/>
                </a:solidFill>
                <a:latin typeface="Fira Sans Condensed"/>
                <a:ea typeface="Fira Sans Condensed"/>
                <a:cs typeface="Fira Sans Condensed"/>
                <a:sym typeface="Fira Sans Condensed"/>
              </a:rPr>
              <a:t>measured on some scale</a:t>
            </a:r>
            <a:endParaRPr sz="1600">
              <a:solidFill>
                <a:schemeClr val="dk1"/>
              </a:solidFill>
              <a:latin typeface="Fira Sans Condensed"/>
              <a:ea typeface="Fira Sans Condensed"/>
              <a:cs typeface="Fira Sans Condensed"/>
              <a:sym typeface="Fira Sans Condensed"/>
            </a:endParaRPr>
          </a:p>
          <a:p>
            <a:pPr indent="-330200" lvl="0" marL="457200" rtl="0" algn="l">
              <a:lnSpc>
                <a:spcPct val="125000"/>
              </a:lnSpc>
              <a:spcBef>
                <a:spcPts val="1200"/>
              </a:spcBef>
              <a:spcAft>
                <a:spcPts val="0"/>
              </a:spcAft>
              <a:buClr>
                <a:schemeClr val="lt2"/>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Helps understand trends in one’s sleep patterns.</a:t>
            </a:r>
            <a:endParaRPr sz="1600">
              <a:solidFill>
                <a:schemeClr val="dk1"/>
              </a:solidFill>
              <a:latin typeface="Fira Sans Condensed"/>
              <a:ea typeface="Fira Sans Condensed"/>
              <a:cs typeface="Fira Sans Condensed"/>
              <a:sym typeface="Fira Sans Condensed"/>
            </a:endParaRPr>
          </a:p>
          <a:p>
            <a:pPr indent="-330200" lvl="0" marL="457200" rtl="0" algn="l">
              <a:lnSpc>
                <a:spcPct val="125000"/>
              </a:lnSpc>
              <a:spcBef>
                <a:spcPts val="1200"/>
              </a:spcBef>
              <a:spcAft>
                <a:spcPts val="1200"/>
              </a:spcAft>
              <a:buClr>
                <a:schemeClr val="lt2"/>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Using Polysomnographic (PSG) Signal</a:t>
            </a:r>
            <a:endParaRPr sz="1600">
              <a:solidFill>
                <a:schemeClr val="dk1"/>
              </a:solidFill>
              <a:latin typeface="Fira Sans Condensed"/>
              <a:ea typeface="Fira Sans Condensed"/>
              <a:cs typeface="Fira Sans Condensed"/>
              <a:sym typeface="Fira Sans Condensed"/>
            </a:endParaRPr>
          </a:p>
        </p:txBody>
      </p:sp>
      <p:sp>
        <p:nvSpPr>
          <p:cNvPr id="293" name="Google Shape;293;p28"/>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28"/>
          <p:cNvPicPr preferRelativeResize="0"/>
          <p:nvPr/>
        </p:nvPicPr>
        <p:blipFill rotWithShape="1">
          <a:blip r:embed="rId3">
            <a:alphaModFix/>
          </a:blip>
          <a:srcRect b="0" l="16810" r="17034" t="0"/>
          <a:stretch/>
        </p:blipFill>
        <p:spPr>
          <a:xfrm>
            <a:off x="4495800" y="1442214"/>
            <a:ext cx="4285575" cy="2505236"/>
          </a:xfrm>
          <a:prstGeom prst="rect">
            <a:avLst/>
          </a:prstGeom>
          <a:noFill/>
          <a:ln>
            <a:noFill/>
          </a:ln>
        </p:spPr>
      </p:pic>
      <p:sp>
        <p:nvSpPr>
          <p:cNvPr id="295" name="Google Shape;295;p28"/>
          <p:cNvSpPr txBox="1"/>
          <p:nvPr>
            <p:ph idx="12" type="sldNum"/>
          </p:nvPr>
        </p:nvSpPr>
        <p:spPr>
          <a:xfrm>
            <a:off x="8592225" y="4719701"/>
            <a:ext cx="548700" cy="354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fld id="{00000000-1234-1234-1234-123412341234}" type="slidenum">
              <a:rPr lang="en" sz="1100"/>
              <a:t>‹#›</a:t>
            </a:fld>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29"/>
          <p:cNvSpPr txBox="1"/>
          <p:nvPr>
            <p:ph type="title"/>
          </p:nvPr>
        </p:nvSpPr>
        <p:spPr>
          <a:xfrm>
            <a:off x="4868350" y="316925"/>
            <a:ext cx="4255200" cy="6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2"/>
                </a:solidFill>
                <a:latin typeface="Fira Sans ExtraBold"/>
                <a:ea typeface="Fira Sans ExtraBold"/>
                <a:cs typeface="Fira Sans ExtraBold"/>
                <a:sym typeface="Fira Sans ExtraBold"/>
              </a:rPr>
              <a:t>Sleep Stages</a:t>
            </a:r>
            <a:endParaRPr sz="2600">
              <a:solidFill>
                <a:schemeClr val="lt2"/>
              </a:solidFill>
              <a:latin typeface="Fira Sans ExtraBold"/>
              <a:ea typeface="Fira Sans ExtraBold"/>
              <a:cs typeface="Fira Sans ExtraBold"/>
              <a:sym typeface="Fira Sans ExtraBold"/>
            </a:endParaRPr>
          </a:p>
        </p:txBody>
      </p:sp>
      <p:sp>
        <p:nvSpPr>
          <p:cNvPr id="301" name="Google Shape;301;p29"/>
          <p:cNvSpPr txBox="1"/>
          <p:nvPr>
            <p:ph idx="1" type="body"/>
          </p:nvPr>
        </p:nvSpPr>
        <p:spPr>
          <a:xfrm>
            <a:off x="4868350" y="1138675"/>
            <a:ext cx="3807000" cy="3027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018"/>
              <a:buNone/>
            </a:pPr>
            <a:r>
              <a:rPr lang="en" sz="1380">
                <a:solidFill>
                  <a:schemeClr val="dk1"/>
                </a:solidFill>
              </a:rPr>
              <a:t>According to American Academy of Sleep Medicine (AASM) the state of sleep is split into five sleep stages:</a:t>
            </a:r>
            <a:endParaRPr sz="1380">
              <a:solidFill>
                <a:schemeClr val="dk1"/>
              </a:solidFill>
            </a:endParaRPr>
          </a:p>
          <a:p>
            <a:pPr indent="-316230" lvl="0" marL="457200" rtl="0" algn="l">
              <a:lnSpc>
                <a:spcPct val="115000"/>
              </a:lnSpc>
              <a:spcBef>
                <a:spcPts val="1200"/>
              </a:spcBef>
              <a:spcAft>
                <a:spcPts val="0"/>
              </a:spcAft>
              <a:buClr>
                <a:schemeClr val="dk1"/>
              </a:buClr>
              <a:buSzPts val="1380"/>
              <a:buAutoNum type="arabicPeriod"/>
            </a:pPr>
            <a:r>
              <a:rPr lang="en" sz="1380">
                <a:solidFill>
                  <a:schemeClr val="dk1"/>
                </a:solidFill>
              </a:rPr>
              <a:t>Wakefulness (W)</a:t>
            </a:r>
            <a:endParaRPr sz="1380">
              <a:solidFill>
                <a:schemeClr val="dk1"/>
              </a:solidFill>
            </a:endParaRPr>
          </a:p>
          <a:p>
            <a:pPr indent="-316230" lvl="0" marL="457200" rtl="0" algn="l">
              <a:lnSpc>
                <a:spcPct val="115000"/>
              </a:lnSpc>
              <a:spcBef>
                <a:spcPts val="0"/>
              </a:spcBef>
              <a:spcAft>
                <a:spcPts val="0"/>
              </a:spcAft>
              <a:buClr>
                <a:schemeClr val="dk1"/>
              </a:buClr>
              <a:buSzPts val="1380"/>
              <a:buAutoNum type="arabicPeriod"/>
            </a:pPr>
            <a:r>
              <a:rPr lang="en" sz="1380">
                <a:solidFill>
                  <a:schemeClr val="dk1"/>
                </a:solidFill>
              </a:rPr>
              <a:t>NREM sleep stage 1 (N1)</a:t>
            </a:r>
            <a:endParaRPr sz="1380">
              <a:solidFill>
                <a:schemeClr val="dk1"/>
              </a:solidFill>
            </a:endParaRPr>
          </a:p>
          <a:p>
            <a:pPr indent="-316230" lvl="0" marL="457200" rtl="0" algn="l">
              <a:lnSpc>
                <a:spcPct val="115000"/>
              </a:lnSpc>
              <a:spcBef>
                <a:spcPts val="0"/>
              </a:spcBef>
              <a:spcAft>
                <a:spcPts val="0"/>
              </a:spcAft>
              <a:buClr>
                <a:schemeClr val="dk1"/>
              </a:buClr>
              <a:buSzPts val="1380"/>
              <a:buAutoNum type="arabicPeriod"/>
            </a:pPr>
            <a:r>
              <a:rPr lang="en" sz="1380">
                <a:solidFill>
                  <a:schemeClr val="dk1"/>
                </a:solidFill>
              </a:rPr>
              <a:t>NREM sleep stage 2 (N2)</a:t>
            </a:r>
            <a:endParaRPr sz="1380">
              <a:solidFill>
                <a:schemeClr val="dk1"/>
              </a:solidFill>
            </a:endParaRPr>
          </a:p>
          <a:p>
            <a:pPr indent="-316230" lvl="0" marL="457200" rtl="0" algn="l">
              <a:lnSpc>
                <a:spcPct val="115000"/>
              </a:lnSpc>
              <a:spcBef>
                <a:spcPts val="0"/>
              </a:spcBef>
              <a:spcAft>
                <a:spcPts val="0"/>
              </a:spcAft>
              <a:buClr>
                <a:schemeClr val="dk1"/>
              </a:buClr>
              <a:buSzPts val="1380"/>
              <a:buAutoNum type="arabicPeriod"/>
            </a:pPr>
            <a:r>
              <a:rPr lang="en" sz="1380">
                <a:solidFill>
                  <a:schemeClr val="dk1"/>
                </a:solidFill>
              </a:rPr>
              <a:t>NREM sleep stage 3 (N3)</a:t>
            </a:r>
            <a:endParaRPr sz="1380">
              <a:solidFill>
                <a:schemeClr val="dk1"/>
              </a:solidFill>
            </a:endParaRPr>
          </a:p>
          <a:p>
            <a:pPr indent="-316230" lvl="0" marL="457200" rtl="0" algn="l">
              <a:lnSpc>
                <a:spcPct val="115000"/>
              </a:lnSpc>
              <a:spcBef>
                <a:spcPts val="0"/>
              </a:spcBef>
              <a:spcAft>
                <a:spcPts val="0"/>
              </a:spcAft>
              <a:buClr>
                <a:schemeClr val="dk1"/>
              </a:buClr>
              <a:buSzPts val="1380"/>
              <a:buAutoNum type="arabicPeriod"/>
            </a:pPr>
            <a:r>
              <a:rPr lang="en" sz="1380">
                <a:solidFill>
                  <a:schemeClr val="dk1"/>
                </a:solidFill>
              </a:rPr>
              <a:t>REM sleep stage (R)</a:t>
            </a:r>
            <a:endParaRPr sz="1380">
              <a:solidFill>
                <a:schemeClr val="dk1"/>
              </a:solidFill>
            </a:endParaRPr>
          </a:p>
          <a:p>
            <a:pPr indent="0" lvl="0" marL="0" rtl="0" algn="l">
              <a:lnSpc>
                <a:spcPct val="95000"/>
              </a:lnSpc>
              <a:spcBef>
                <a:spcPts val="1200"/>
              </a:spcBef>
              <a:spcAft>
                <a:spcPts val="1200"/>
              </a:spcAft>
              <a:buSzPts val="1018"/>
              <a:buNone/>
            </a:pPr>
            <a:r>
              <a:t/>
            </a:r>
            <a:endParaRPr sz="1202"/>
          </a:p>
        </p:txBody>
      </p:sp>
      <p:sp>
        <p:nvSpPr>
          <p:cNvPr id="302" name="Google Shape;302;p29"/>
          <p:cNvSpPr txBox="1"/>
          <p:nvPr>
            <p:ph idx="12" type="sldNum"/>
          </p:nvPr>
        </p:nvSpPr>
        <p:spPr>
          <a:xfrm>
            <a:off x="8439833" y="46414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b="1" lang="en" sz="1300">
                <a:solidFill>
                  <a:schemeClr val="lt2"/>
                </a:solidFill>
              </a:rPr>
              <a:t>‹#›</a:t>
            </a:fld>
            <a:endParaRPr b="1" sz="1300">
              <a:solidFill>
                <a:schemeClr val="lt2"/>
              </a:solidFill>
            </a:endParaRPr>
          </a:p>
        </p:txBody>
      </p:sp>
      <p:pic>
        <p:nvPicPr>
          <p:cNvPr id="303" name="Google Shape;303;p29"/>
          <p:cNvPicPr preferRelativeResize="0"/>
          <p:nvPr/>
        </p:nvPicPr>
        <p:blipFill rotWithShape="1">
          <a:blip r:embed="rId3">
            <a:alphaModFix/>
          </a:blip>
          <a:srcRect b="7619" l="0" r="0" t="13179"/>
          <a:stretch/>
        </p:blipFill>
        <p:spPr>
          <a:xfrm>
            <a:off x="0" y="0"/>
            <a:ext cx="4762501" cy="5143500"/>
          </a:xfrm>
          <a:prstGeom prst="rect">
            <a:avLst/>
          </a:prstGeom>
          <a:noFill/>
          <a:ln>
            <a:noFill/>
          </a:ln>
        </p:spPr>
      </p:pic>
      <p:pic>
        <p:nvPicPr>
          <p:cNvPr id="304" name="Google Shape;304;p29"/>
          <p:cNvPicPr preferRelativeResize="0"/>
          <p:nvPr/>
        </p:nvPicPr>
        <p:blipFill rotWithShape="1">
          <a:blip r:embed="rId4">
            <a:alphaModFix/>
          </a:blip>
          <a:srcRect b="0" l="2362" r="0" t="0"/>
          <a:stretch/>
        </p:blipFill>
        <p:spPr>
          <a:xfrm>
            <a:off x="4868350" y="1003925"/>
            <a:ext cx="4216123" cy="3971877"/>
          </a:xfrm>
          <a:prstGeom prst="rect">
            <a:avLst/>
          </a:prstGeom>
          <a:noFill/>
          <a:ln>
            <a:noFill/>
          </a:ln>
        </p:spPr>
      </p:pic>
      <p:grpSp>
        <p:nvGrpSpPr>
          <p:cNvPr id="305" name="Google Shape;305;p29"/>
          <p:cNvGrpSpPr/>
          <p:nvPr/>
        </p:nvGrpSpPr>
        <p:grpSpPr>
          <a:xfrm>
            <a:off x="2047900" y="1138675"/>
            <a:ext cx="1619100" cy="1285803"/>
            <a:chOff x="2047900" y="1138675"/>
            <a:chExt cx="1619100" cy="1285803"/>
          </a:xfrm>
        </p:grpSpPr>
        <p:sp>
          <p:nvSpPr>
            <p:cNvPr id="306" name="Google Shape;306;p29"/>
            <p:cNvSpPr/>
            <p:nvPr/>
          </p:nvSpPr>
          <p:spPr>
            <a:xfrm>
              <a:off x="2047900" y="1138675"/>
              <a:ext cx="1619100" cy="128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2786075" y="2071750"/>
              <a:ext cx="809460" cy="352728"/>
            </a:xfrm>
            <a:prstGeom prst="clou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2047900" y="2071750"/>
              <a:ext cx="809460" cy="352728"/>
            </a:xfrm>
            <a:prstGeom prst="clou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29"/>
          <p:cNvSpPr txBox="1"/>
          <p:nvPr/>
        </p:nvSpPr>
        <p:spPr>
          <a:xfrm>
            <a:off x="2047900" y="1138675"/>
            <a:ext cx="1619100" cy="1285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2B493A"/>
                </a:solidFill>
                <a:latin typeface="Fira Sans Extra Condensed"/>
                <a:ea typeface="Fira Sans Extra Condensed"/>
                <a:cs typeface="Fira Sans Extra Condensed"/>
                <a:sym typeface="Fira Sans Extra Condensed"/>
              </a:rPr>
              <a:t>Stages of Sleep</a:t>
            </a:r>
            <a:endParaRPr b="1" i="1" sz="2200">
              <a:solidFill>
                <a:srgbClr val="2B493A"/>
              </a:solidFill>
              <a:latin typeface="Fira Sans Extra Condensed"/>
              <a:ea typeface="Fira Sans Extra Condensed"/>
              <a:cs typeface="Fira Sans Extra Condensed"/>
              <a:sym typeface="Fira Sans Extra Condensed"/>
            </a:endParaRPr>
          </a:p>
        </p:txBody>
      </p:sp>
      <p:sp>
        <p:nvSpPr>
          <p:cNvPr id="310" name="Google Shape;310;p29"/>
          <p:cNvSpPr txBox="1"/>
          <p:nvPr>
            <p:ph idx="12" type="sldNum"/>
          </p:nvPr>
        </p:nvSpPr>
        <p:spPr>
          <a:xfrm>
            <a:off x="8592225" y="4795901"/>
            <a:ext cx="548700" cy="354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fld id="{00000000-1234-1234-1234-123412341234}" type="slidenum">
              <a:rPr lang="en" sz="1100"/>
              <a:t>‹#›</a:t>
            </a:fld>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30"/>
          <p:cNvSpPr txBox="1"/>
          <p:nvPr>
            <p:ph type="title"/>
          </p:nvPr>
        </p:nvSpPr>
        <p:spPr>
          <a:xfrm>
            <a:off x="369125" y="317550"/>
            <a:ext cx="87747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EEG Signal</a:t>
            </a:r>
            <a:endParaRPr b="1" sz="3000">
              <a:solidFill>
                <a:schemeClr val="lt2"/>
              </a:solidFill>
              <a:latin typeface="Fira Sans Condensed"/>
              <a:ea typeface="Fira Sans Condensed"/>
              <a:cs typeface="Fira Sans Condensed"/>
              <a:sym typeface="Fira Sans Condensed"/>
            </a:endParaRPr>
          </a:p>
        </p:txBody>
      </p:sp>
      <p:sp>
        <p:nvSpPr>
          <p:cNvPr id="316" name="Google Shape;316;p30"/>
          <p:cNvSpPr txBox="1"/>
          <p:nvPr>
            <p:ph idx="1" type="body"/>
          </p:nvPr>
        </p:nvSpPr>
        <p:spPr>
          <a:xfrm>
            <a:off x="620425" y="1061100"/>
            <a:ext cx="7610100" cy="546900"/>
          </a:xfrm>
          <a:prstGeom prst="rect">
            <a:avLst/>
          </a:prstGeom>
        </p:spPr>
        <p:txBody>
          <a:bodyPr anchorCtr="0" anchor="t" bIns="91425" lIns="91425" spcFirstLastPara="1" rIns="91425" wrap="square" tIns="91425">
            <a:normAutofit/>
          </a:bodyPr>
          <a:lstStyle/>
          <a:p>
            <a:pPr indent="0" lvl="0" marL="0" rtl="0" algn="l">
              <a:spcBef>
                <a:spcPts val="1000"/>
              </a:spcBef>
              <a:spcAft>
                <a:spcPts val="1200"/>
              </a:spcAft>
              <a:buNone/>
            </a:pPr>
            <a:r>
              <a:rPr lang="en" sz="1600">
                <a:solidFill>
                  <a:schemeClr val="dk1"/>
                </a:solidFill>
                <a:latin typeface="Fira Sans Condensed"/>
                <a:ea typeface="Fira Sans Condensed"/>
                <a:cs typeface="Fira Sans Condensed"/>
                <a:sym typeface="Fira Sans Condensed"/>
              </a:rPr>
              <a:t>Brain signals corresponds to various states from scalp.</a:t>
            </a:r>
            <a:endParaRPr sz="1600">
              <a:solidFill>
                <a:schemeClr val="dk1"/>
              </a:solidFill>
              <a:latin typeface="Fira Sans Condensed"/>
              <a:ea typeface="Fira Sans Condensed"/>
              <a:cs typeface="Fira Sans Condensed"/>
              <a:sym typeface="Fira Sans Condensed"/>
            </a:endParaRPr>
          </a:p>
        </p:txBody>
      </p:sp>
      <p:pic>
        <p:nvPicPr>
          <p:cNvPr id="317" name="Google Shape;317;p30"/>
          <p:cNvPicPr preferRelativeResize="0"/>
          <p:nvPr/>
        </p:nvPicPr>
        <p:blipFill rotWithShape="1">
          <a:blip r:embed="rId3">
            <a:alphaModFix/>
          </a:blip>
          <a:srcRect b="0" l="0" r="32487" t="0"/>
          <a:stretch/>
        </p:blipFill>
        <p:spPr>
          <a:xfrm>
            <a:off x="567425" y="1671150"/>
            <a:ext cx="3412577" cy="2959249"/>
          </a:xfrm>
          <a:prstGeom prst="rect">
            <a:avLst/>
          </a:prstGeom>
          <a:noFill/>
          <a:ln>
            <a:noFill/>
          </a:ln>
        </p:spPr>
      </p:pic>
      <p:grpSp>
        <p:nvGrpSpPr>
          <p:cNvPr id="318" name="Google Shape;318;p30"/>
          <p:cNvGrpSpPr/>
          <p:nvPr/>
        </p:nvGrpSpPr>
        <p:grpSpPr>
          <a:xfrm>
            <a:off x="5712522" y="1740025"/>
            <a:ext cx="2999078" cy="2328700"/>
            <a:chOff x="5712522" y="1740025"/>
            <a:chExt cx="2999078" cy="2328700"/>
          </a:xfrm>
        </p:grpSpPr>
        <p:pic>
          <p:nvPicPr>
            <p:cNvPr id="319" name="Google Shape;319;p30"/>
            <p:cNvPicPr preferRelativeResize="0"/>
            <p:nvPr/>
          </p:nvPicPr>
          <p:blipFill>
            <a:blip r:embed="rId4">
              <a:alphaModFix/>
            </a:blip>
            <a:stretch>
              <a:fillRect/>
            </a:stretch>
          </p:blipFill>
          <p:spPr>
            <a:xfrm>
              <a:off x="5985564" y="1963274"/>
              <a:ext cx="2426613" cy="1855161"/>
            </a:xfrm>
            <a:prstGeom prst="rect">
              <a:avLst/>
            </a:prstGeom>
            <a:noFill/>
            <a:ln>
              <a:noFill/>
            </a:ln>
          </p:spPr>
        </p:pic>
        <p:cxnSp>
          <p:nvCxnSpPr>
            <p:cNvPr id="320" name="Google Shape;320;p30"/>
            <p:cNvCxnSpPr/>
            <p:nvPr/>
          </p:nvCxnSpPr>
          <p:spPr>
            <a:xfrm flipH="1">
              <a:off x="7855200" y="2155525"/>
              <a:ext cx="203700" cy="171600"/>
            </a:xfrm>
            <a:prstGeom prst="straightConnector1">
              <a:avLst/>
            </a:prstGeom>
            <a:noFill/>
            <a:ln cap="flat" cmpd="sng" w="9525">
              <a:solidFill>
                <a:srgbClr val="666666"/>
              </a:solidFill>
              <a:prstDash val="solid"/>
              <a:round/>
              <a:headEnd len="med" w="med" type="none"/>
              <a:tailEnd len="med" w="med" type="stealth"/>
            </a:ln>
          </p:spPr>
        </p:cxnSp>
        <p:sp>
          <p:nvSpPr>
            <p:cNvPr id="321" name="Google Shape;321;p30"/>
            <p:cNvSpPr txBox="1"/>
            <p:nvPr/>
          </p:nvSpPr>
          <p:spPr>
            <a:xfrm>
              <a:off x="7615100" y="1740025"/>
              <a:ext cx="1096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Fira Sans Condensed"/>
                  <a:ea typeface="Fira Sans Condensed"/>
                  <a:cs typeface="Fira Sans Condensed"/>
                  <a:sym typeface="Fira Sans Condensed"/>
                </a:rPr>
                <a:t>Frontal</a:t>
              </a:r>
              <a:endParaRPr sz="1500">
                <a:latin typeface="Fira Sans Condensed"/>
                <a:ea typeface="Fira Sans Condensed"/>
                <a:cs typeface="Fira Sans Condensed"/>
                <a:sym typeface="Fira Sans Condensed"/>
              </a:endParaRPr>
            </a:p>
          </p:txBody>
        </p:sp>
        <p:sp>
          <p:nvSpPr>
            <p:cNvPr id="322" name="Google Shape;322;p30"/>
            <p:cNvSpPr txBox="1"/>
            <p:nvPr/>
          </p:nvSpPr>
          <p:spPr>
            <a:xfrm>
              <a:off x="6572500" y="3653225"/>
              <a:ext cx="1000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Fira Sans Condensed"/>
                  <a:ea typeface="Fira Sans Condensed"/>
                  <a:cs typeface="Fira Sans Condensed"/>
                  <a:sym typeface="Fira Sans Condensed"/>
                </a:rPr>
                <a:t>Temporal</a:t>
              </a:r>
              <a:endParaRPr sz="1500">
                <a:latin typeface="Fira Sans Condensed"/>
                <a:ea typeface="Fira Sans Condensed"/>
                <a:cs typeface="Fira Sans Condensed"/>
                <a:sym typeface="Fira Sans Condensed"/>
              </a:endParaRPr>
            </a:p>
          </p:txBody>
        </p:sp>
        <p:cxnSp>
          <p:nvCxnSpPr>
            <p:cNvPr id="323" name="Google Shape;323;p30"/>
            <p:cNvCxnSpPr>
              <a:stCxn id="322" idx="0"/>
            </p:cNvCxnSpPr>
            <p:nvPr/>
          </p:nvCxnSpPr>
          <p:spPr>
            <a:xfrm flipH="1" rot="10800000">
              <a:off x="7072900" y="3283925"/>
              <a:ext cx="11700" cy="369300"/>
            </a:xfrm>
            <a:prstGeom prst="straightConnector1">
              <a:avLst/>
            </a:prstGeom>
            <a:noFill/>
            <a:ln cap="flat" cmpd="sng" w="9525">
              <a:solidFill>
                <a:srgbClr val="666666"/>
              </a:solidFill>
              <a:prstDash val="solid"/>
              <a:round/>
              <a:headEnd len="med" w="med" type="none"/>
              <a:tailEnd len="med" w="med" type="stealth"/>
            </a:ln>
          </p:spPr>
        </p:cxnSp>
        <p:sp>
          <p:nvSpPr>
            <p:cNvPr id="324" name="Google Shape;324;p30"/>
            <p:cNvSpPr txBox="1"/>
            <p:nvPr/>
          </p:nvSpPr>
          <p:spPr>
            <a:xfrm>
              <a:off x="5712522" y="3219883"/>
              <a:ext cx="1000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Fira Sans Condensed"/>
                  <a:ea typeface="Fira Sans Condensed"/>
                  <a:cs typeface="Fira Sans Condensed"/>
                  <a:sym typeface="Fira Sans Condensed"/>
                </a:rPr>
                <a:t>Occipital</a:t>
              </a:r>
              <a:endParaRPr sz="1500">
                <a:latin typeface="Fira Sans Condensed"/>
                <a:ea typeface="Fira Sans Condensed"/>
                <a:cs typeface="Fira Sans Condensed"/>
                <a:sym typeface="Fira Sans Condensed"/>
              </a:endParaRPr>
            </a:p>
          </p:txBody>
        </p:sp>
        <p:cxnSp>
          <p:nvCxnSpPr>
            <p:cNvPr id="325" name="Google Shape;325;p30"/>
            <p:cNvCxnSpPr/>
            <p:nvPr/>
          </p:nvCxnSpPr>
          <p:spPr>
            <a:xfrm flipH="1" rot="10800000">
              <a:off x="6206322" y="2995508"/>
              <a:ext cx="191700" cy="224400"/>
            </a:xfrm>
            <a:prstGeom prst="straightConnector1">
              <a:avLst/>
            </a:prstGeom>
            <a:noFill/>
            <a:ln cap="flat" cmpd="sng" w="9525">
              <a:solidFill>
                <a:srgbClr val="666666"/>
              </a:solidFill>
              <a:prstDash val="solid"/>
              <a:round/>
              <a:headEnd len="med" w="med" type="none"/>
              <a:tailEnd len="med" w="med" type="stealth"/>
            </a:ln>
          </p:spPr>
        </p:cxnSp>
        <p:sp>
          <p:nvSpPr>
            <p:cNvPr id="326" name="Google Shape;326;p30"/>
            <p:cNvSpPr txBox="1"/>
            <p:nvPr/>
          </p:nvSpPr>
          <p:spPr>
            <a:xfrm>
              <a:off x="5712525" y="1750875"/>
              <a:ext cx="951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Fira Sans Condensed"/>
                  <a:ea typeface="Fira Sans Condensed"/>
                  <a:cs typeface="Fira Sans Condensed"/>
                  <a:sym typeface="Fira Sans Condensed"/>
                </a:rPr>
                <a:t>Parietal</a:t>
              </a:r>
              <a:endParaRPr sz="1500">
                <a:latin typeface="Fira Sans Condensed"/>
                <a:ea typeface="Fira Sans Condensed"/>
                <a:cs typeface="Fira Sans Condensed"/>
                <a:sym typeface="Fira Sans Condensed"/>
              </a:endParaRPr>
            </a:p>
          </p:txBody>
        </p:sp>
        <p:cxnSp>
          <p:nvCxnSpPr>
            <p:cNvPr id="327" name="Google Shape;327;p30"/>
            <p:cNvCxnSpPr>
              <a:stCxn id="326" idx="2"/>
            </p:cNvCxnSpPr>
            <p:nvPr/>
          </p:nvCxnSpPr>
          <p:spPr>
            <a:xfrm>
              <a:off x="6188325" y="2166375"/>
              <a:ext cx="209700" cy="196200"/>
            </a:xfrm>
            <a:prstGeom prst="straightConnector1">
              <a:avLst/>
            </a:prstGeom>
            <a:noFill/>
            <a:ln cap="flat" cmpd="sng" w="9525">
              <a:solidFill>
                <a:srgbClr val="666666"/>
              </a:solidFill>
              <a:prstDash val="solid"/>
              <a:round/>
              <a:headEnd len="med" w="med" type="none"/>
              <a:tailEnd len="med" w="med" type="stealth"/>
            </a:ln>
          </p:spPr>
        </p:cxnSp>
      </p:grpSp>
      <p:sp>
        <p:nvSpPr>
          <p:cNvPr id="328" name="Google Shape;328;p30"/>
          <p:cNvSpPr/>
          <p:nvPr/>
        </p:nvSpPr>
        <p:spPr>
          <a:xfrm>
            <a:off x="2751975" y="2958350"/>
            <a:ext cx="465300" cy="457800"/>
          </a:xfrm>
          <a:prstGeom prst="ellipse">
            <a:avLst/>
          </a:prstGeom>
          <a:noFill/>
          <a:ln cap="flat" cmpd="sng" w="38100">
            <a:solidFill>
              <a:srgbClr val="99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30"/>
          <p:cNvPicPr preferRelativeResize="0"/>
          <p:nvPr/>
        </p:nvPicPr>
        <p:blipFill rotWithShape="1">
          <a:blip r:embed="rId5">
            <a:alphaModFix/>
          </a:blip>
          <a:srcRect b="8103" l="3746" r="33702" t="15443"/>
          <a:stretch/>
        </p:blipFill>
        <p:spPr>
          <a:xfrm>
            <a:off x="4667300" y="1686400"/>
            <a:ext cx="3412576" cy="3075476"/>
          </a:xfrm>
          <a:prstGeom prst="rect">
            <a:avLst/>
          </a:prstGeom>
          <a:noFill/>
          <a:ln>
            <a:noFill/>
          </a:ln>
        </p:spPr>
      </p:pic>
      <p:pic>
        <p:nvPicPr>
          <p:cNvPr id="330" name="Google Shape;330;p30"/>
          <p:cNvPicPr preferRelativeResize="0"/>
          <p:nvPr/>
        </p:nvPicPr>
        <p:blipFill rotWithShape="1">
          <a:blip r:embed="rId6">
            <a:alphaModFix/>
          </a:blip>
          <a:srcRect b="0" l="69456" r="0" t="0"/>
          <a:stretch/>
        </p:blipFill>
        <p:spPr>
          <a:xfrm>
            <a:off x="4215000" y="2362800"/>
            <a:ext cx="1096550" cy="2086500"/>
          </a:xfrm>
          <a:prstGeom prst="rect">
            <a:avLst/>
          </a:prstGeom>
          <a:noFill/>
          <a:ln>
            <a:noFill/>
          </a:ln>
        </p:spPr>
      </p:pic>
      <p:sp>
        <p:nvSpPr>
          <p:cNvPr id="331" name="Google Shape;331;p30"/>
          <p:cNvSpPr/>
          <p:nvPr/>
        </p:nvSpPr>
        <p:spPr>
          <a:xfrm>
            <a:off x="2413275" y="4014725"/>
            <a:ext cx="465300" cy="457800"/>
          </a:xfrm>
          <a:prstGeom prst="ellipse">
            <a:avLst/>
          </a:prstGeom>
          <a:noFill/>
          <a:ln cap="flat" cmpd="sng" w="38100">
            <a:solidFill>
              <a:srgbClr val="99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2576775" y="2328625"/>
            <a:ext cx="465300" cy="457800"/>
          </a:xfrm>
          <a:prstGeom prst="ellipse">
            <a:avLst/>
          </a:prstGeom>
          <a:noFill/>
          <a:ln cap="flat" cmpd="sng" w="38100">
            <a:solidFill>
              <a:srgbClr val="990000"/>
            </a:solidFill>
            <a:prstDash val="solid"/>
            <a:round/>
            <a:headEnd len="sm" w="sm" type="none"/>
            <a:tailEnd len="sm" w="sm" type="none"/>
          </a:ln>
          <a:effectLst>
            <a:outerShdw blurRad="57150" rotWithShape="0" algn="bl" dir="4920000" dist="19050">
              <a:schemeClr val="dk1">
                <a:alpha val="6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txBox="1"/>
          <p:nvPr>
            <p:ph idx="12" type="sldNum"/>
          </p:nvPr>
        </p:nvSpPr>
        <p:spPr>
          <a:xfrm>
            <a:off x="8592225" y="4719701"/>
            <a:ext cx="548700" cy="354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fld id="{00000000-1234-1234-1234-123412341234}" type="slidenum">
              <a:rPr lang="en" sz="1100"/>
              <a:t>‹#›</a:t>
            </a:fld>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
                                          </p:stCondLst>
                                        </p:cTn>
                                        <p:tgtEl>
                                          <p:spTgt spid="3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18"/>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400"/>
                                        <p:tgtEl>
                                          <p:spTgt spid="3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31"/>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0" name="Google Shape;340;p31"/>
          <p:cNvGraphicFramePr/>
          <p:nvPr/>
        </p:nvGraphicFramePr>
        <p:xfrm>
          <a:off x="426475" y="1138245"/>
          <a:ext cx="3000000" cy="3000000"/>
        </p:xfrm>
        <a:graphic>
          <a:graphicData uri="http://schemas.openxmlformats.org/drawingml/2006/table">
            <a:tbl>
              <a:tblPr>
                <a:noFill/>
                <a:tableStyleId>{A24D30E6-37F8-4319-987F-B0F525CFF63E}</a:tableStyleId>
              </a:tblPr>
              <a:tblGrid>
                <a:gridCol w="1027400"/>
                <a:gridCol w="577800"/>
                <a:gridCol w="1193550"/>
                <a:gridCol w="1725850"/>
                <a:gridCol w="1775775"/>
                <a:gridCol w="1376725"/>
                <a:gridCol w="868625"/>
              </a:tblGrid>
              <a:tr h="609575">
                <a:tc>
                  <a:txBody>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Study</a:t>
                      </a:r>
                      <a:endParaRPr b="1">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FDDCE"/>
                    </a:solidFill>
                  </a:tcPr>
                </a:tc>
                <a:tc>
                  <a:txBody>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Year</a:t>
                      </a:r>
                      <a:endParaRPr b="1">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FDDCE"/>
                    </a:solidFill>
                  </a:tcPr>
                </a:tc>
                <a:tc>
                  <a:txBody>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 of Subjects </a:t>
                      </a:r>
                      <a:endParaRPr b="1">
                        <a:latin typeface="Fira Sans Condensed"/>
                        <a:ea typeface="Fira Sans Condensed"/>
                        <a:cs typeface="Fira Sans Condensed"/>
                        <a:sym typeface="Fira Sans Condensed"/>
                      </a:endParaRPr>
                    </a:p>
                    <a:p>
                      <a:pPr indent="0" lvl="0" marL="0" rtl="0" algn="ctr">
                        <a:spcBef>
                          <a:spcPts val="0"/>
                        </a:spcBef>
                        <a:spcAft>
                          <a:spcPts val="0"/>
                        </a:spcAft>
                        <a:buNone/>
                      </a:pPr>
                      <a:r>
                        <a:rPr b="1" lang="en">
                          <a:latin typeface="Fira Sans Condensed"/>
                          <a:ea typeface="Fira Sans Condensed"/>
                          <a:cs typeface="Fira Sans Condensed"/>
                          <a:sym typeface="Fira Sans Condensed"/>
                        </a:rPr>
                        <a:t>(channel)</a:t>
                      </a:r>
                      <a:endParaRPr b="1">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FDDCE"/>
                    </a:solidFill>
                  </a:tcPr>
                </a:tc>
                <a:tc>
                  <a:txBody>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Dataset </a:t>
                      </a:r>
                      <a:endParaRPr b="1">
                        <a:latin typeface="Fira Sans Condensed"/>
                        <a:ea typeface="Fira Sans Condensed"/>
                        <a:cs typeface="Fira Sans Condensed"/>
                        <a:sym typeface="Fira Sans Condensed"/>
                      </a:endParaRPr>
                    </a:p>
                    <a:p>
                      <a:pPr indent="0" lvl="0" marL="0" rtl="0" algn="ctr">
                        <a:spcBef>
                          <a:spcPts val="0"/>
                        </a:spcBef>
                        <a:spcAft>
                          <a:spcPts val="0"/>
                        </a:spcAft>
                        <a:buNone/>
                      </a:pPr>
                      <a:r>
                        <a:rPr b="1" lang="en">
                          <a:latin typeface="Fira Sans Condensed"/>
                          <a:ea typeface="Fira Sans Condensed"/>
                          <a:cs typeface="Fira Sans Condensed"/>
                          <a:sym typeface="Fira Sans Condensed"/>
                        </a:rPr>
                        <a:t>(Year/ Signal)</a:t>
                      </a:r>
                      <a:endParaRPr b="1">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FDDCE"/>
                    </a:solidFill>
                  </a:tcPr>
                </a:tc>
                <a:tc>
                  <a:txBody>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Class</a:t>
                      </a:r>
                      <a:endParaRPr b="1">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FDDCE"/>
                    </a:solidFill>
                  </a:tcPr>
                </a:tc>
                <a:tc>
                  <a:txBody>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Algorithm</a:t>
                      </a:r>
                      <a:endParaRPr b="1">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FDDCE"/>
                    </a:solidFill>
                  </a:tcPr>
                </a:tc>
                <a:tc>
                  <a:txBody>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Accuracy %</a:t>
                      </a:r>
                      <a:endParaRPr b="1">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FDDCE"/>
                    </a:solidFill>
                  </a:tcPr>
                </a:tc>
              </a:tr>
              <a:tr h="660350">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Tzimourta et al.[1]</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2018</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100</a:t>
                      </a:r>
                      <a:endParaRPr>
                        <a:latin typeface="Fira Sans Condensed"/>
                        <a:ea typeface="Fira Sans Condensed"/>
                        <a:cs typeface="Fira Sans Condensed"/>
                        <a:sym typeface="Fira Sans Condensed"/>
                      </a:endParaRPr>
                    </a:p>
                    <a:p>
                      <a:pPr indent="0" lvl="0" marL="0" rtl="0" algn="ctr">
                        <a:spcBef>
                          <a:spcPts val="0"/>
                        </a:spcBef>
                        <a:spcAft>
                          <a:spcPts val="0"/>
                        </a:spcAft>
                        <a:buNone/>
                      </a:pPr>
                      <a:r>
                        <a:rPr lang="en">
                          <a:latin typeface="Fira Sans Condensed"/>
                          <a:ea typeface="Fira Sans Condensed"/>
                          <a:cs typeface="Fira Sans Condensed"/>
                          <a:sym typeface="Fira Sans Condensed"/>
                        </a:rPr>
                        <a:t>(6-channel)</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ISRUC</a:t>
                      </a:r>
                      <a:endParaRPr>
                        <a:latin typeface="Fira Sans Condensed"/>
                        <a:ea typeface="Fira Sans Condensed"/>
                        <a:cs typeface="Fira Sans Condensed"/>
                        <a:sym typeface="Fira Sans Condensed"/>
                      </a:endParaRPr>
                    </a:p>
                    <a:p>
                      <a:pPr indent="0" lvl="0" marL="0" rtl="0" algn="ctr">
                        <a:spcBef>
                          <a:spcPts val="0"/>
                        </a:spcBef>
                        <a:spcAft>
                          <a:spcPts val="0"/>
                        </a:spcAft>
                        <a:buNone/>
                      </a:pPr>
                      <a:r>
                        <a:rPr lang="en">
                          <a:latin typeface="Fira Sans Condensed"/>
                          <a:ea typeface="Fira Sans Condensed"/>
                          <a:cs typeface="Fira Sans Condensed"/>
                          <a:sym typeface="Fira Sans Condensed"/>
                        </a:rPr>
                        <a:t>(2009-13/EEG</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5-class [W, N1, N2, SWS and REM]</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RF</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75.29</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24050">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Kalbkhani et al.[2]</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2020</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25</a:t>
                      </a:r>
                      <a:endParaRPr>
                        <a:latin typeface="Fira Sans Condensed"/>
                        <a:ea typeface="Fira Sans Condensed"/>
                        <a:cs typeface="Fira Sans Condensed"/>
                        <a:sym typeface="Fira Sans Condensed"/>
                      </a:endParaRPr>
                    </a:p>
                    <a:p>
                      <a:pPr indent="0" lvl="0" marL="0" rtl="0" algn="ctr">
                        <a:spcBef>
                          <a:spcPts val="0"/>
                        </a:spcBef>
                        <a:spcAft>
                          <a:spcPts val="0"/>
                        </a:spcAft>
                        <a:buNone/>
                      </a:pPr>
                      <a:r>
                        <a:rPr lang="en">
                          <a:latin typeface="Fira Sans Condensed"/>
                          <a:ea typeface="Fira Sans Condensed"/>
                          <a:cs typeface="Fira Sans Condensed"/>
                          <a:sym typeface="Fira Sans Condensed"/>
                        </a:rPr>
                        <a:t>(4-channel)</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Cyclic Alternating Pattern (2001/EEG)</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Six-class {W, S1, S2, S3, S4, REM]</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Hybrid Classifier</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71.68</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0175">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Budhraja et al.[3]</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2021</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1</a:t>
                      </a:r>
                      <a:endParaRPr>
                        <a:latin typeface="Fira Sans Condensed"/>
                        <a:ea typeface="Fira Sans Condensed"/>
                        <a:cs typeface="Fira Sans Condensed"/>
                        <a:sym typeface="Fira Sans Condensed"/>
                      </a:endParaRPr>
                    </a:p>
                    <a:p>
                      <a:pPr indent="0" lvl="0" marL="0" rtl="0" algn="ctr">
                        <a:spcBef>
                          <a:spcPts val="0"/>
                        </a:spcBef>
                        <a:spcAft>
                          <a:spcPts val="0"/>
                        </a:spcAft>
                        <a:buNone/>
                      </a:pPr>
                      <a:r>
                        <a:rPr lang="en">
                          <a:latin typeface="Fira Sans Condensed"/>
                          <a:ea typeface="Fira Sans Condensed"/>
                          <a:cs typeface="Fira Sans Condensed"/>
                          <a:sym typeface="Fira Sans Condensed"/>
                        </a:rPr>
                        <a:t>(5-channel)</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Sleep &amp; Cognition Laboratory</a:t>
                      </a:r>
                      <a:endParaRPr>
                        <a:latin typeface="Fira Sans Condensed"/>
                        <a:ea typeface="Fira Sans Condensed"/>
                        <a:cs typeface="Fira Sans Condensed"/>
                        <a:sym typeface="Fira Sans Condensed"/>
                      </a:endParaRPr>
                    </a:p>
                    <a:p>
                      <a:pPr indent="0" lvl="0" marL="0" rtl="0" algn="ctr">
                        <a:spcBef>
                          <a:spcPts val="0"/>
                        </a:spcBef>
                        <a:spcAft>
                          <a:spcPts val="0"/>
                        </a:spcAft>
                        <a:buNone/>
                      </a:pPr>
                      <a:r>
                        <a:rPr lang="en">
                          <a:latin typeface="Fira Sans Condensed"/>
                          <a:ea typeface="Fira Sans Condensed"/>
                          <a:cs typeface="Fira Sans Condensed"/>
                          <a:sym typeface="Fira Sans Condensed"/>
                        </a:rPr>
                        <a:t>(2015/EEG)</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5-class [Awake, N1, N2, SWS and REM]</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KNN, LR, SVM, MLP, RF, </a:t>
                      </a:r>
                      <a:r>
                        <a:rPr b="1" lang="en">
                          <a:latin typeface="Fira Sans Condensed"/>
                          <a:ea typeface="Fira Sans Condensed"/>
                          <a:cs typeface="Fira Sans Condensed"/>
                          <a:sym typeface="Fira Sans Condensed"/>
                        </a:rPr>
                        <a:t>GBDT</a:t>
                      </a:r>
                      <a:endParaRPr b="1">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81.25</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2550">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Satapathy et al.[4]</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2021</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100</a:t>
                      </a:r>
                      <a:endParaRPr>
                        <a:latin typeface="Fira Sans Condensed"/>
                        <a:ea typeface="Fira Sans Condensed"/>
                        <a:cs typeface="Fira Sans Condensed"/>
                        <a:sym typeface="Fira Sans Condensed"/>
                      </a:endParaRPr>
                    </a:p>
                    <a:p>
                      <a:pPr indent="0" lvl="0" marL="0" rtl="0" algn="ctr">
                        <a:spcBef>
                          <a:spcPts val="0"/>
                        </a:spcBef>
                        <a:spcAft>
                          <a:spcPts val="0"/>
                        </a:spcAft>
                        <a:buNone/>
                      </a:pPr>
                      <a:r>
                        <a:rPr lang="en">
                          <a:latin typeface="Fira Sans Condensed"/>
                          <a:ea typeface="Fira Sans Condensed"/>
                          <a:cs typeface="Fira Sans Condensed"/>
                          <a:sym typeface="Fira Sans Condensed"/>
                        </a:rPr>
                        <a:t>(2-channel)</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ISRUC</a:t>
                      </a:r>
                      <a:endParaRPr>
                        <a:latin typeface="Fira Sans Condensed"/>
                        <a:ea typeface="Fira Sans Condensed"/>
                        <a:cs typeface="Fira Sans Condensed"/>
                        <a:sym typeface="Fira Sans Condensed"/>
                      </a:endParaRPr>
                    </a:p>
                    <a:p>
                      <a:pPr indent="0" lvl="0" marL="0" rtl="0" algn="ctr">
                        <a:spcBef>
                          <a:spcPts val="0"/>
                        </a:spcBef>
                        <a:spcAft>
                          <a:spcPts val="0"/>
                        </a:spcAft>
                        <a:buNone/>
                      </a:pPr>
                      <a:r>
                        <a:rPr lang="en">
                          <a:latin typeface="Fira Sans Condensed"/>
                          <a:ea typeface="Fira Sans Condensed"/>
                          <a:cs typeface="Fira Sans Condensed"/>
                          <a:sym typeface="Fira Sans Condensed"/>
                        </a:rPr>
                        <a:t>(2009-13/EEG</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2-class</a:t>
                      </a:r>
                      <a:endParaRPr>
                        <a:latin typeface="Fira Sans Condensed"/>
                        <a:ea typeface="Fira Sans Condensed"/>
                        <a:cs typeface="Fira Sans Condensed"/>
                        <a:sym typeface="Fira Sans Condensed"/>
                      </a:endParaRPr>
                    </a:p>
                    <a:p>
                      <a:pPr indent="0" lvl="0" marL="0" rtl="0" algn="ctr">
                        <a:spcBef>
                          <a:spcPts val="0"/>
                        </a:spcBef>
                        <a:spcAft>
                          <a:spcPts val="0"/>
                        </a:spcAft>
                        <a:buNone/>
                      </a:pPr>
                      <a:r>
                        <a:rPr lang="en">
                          <a:latin typeface="Fira Sans Condensed"/>
                          <a:ea typeface="Fira Sans Condensed"/>
                          <a:cs typeface="Fira Sans Condensed"/>
                          <a:sym typeface="Fira Sans Condensed"/>
                        </a:rPr>
                        <a:t>[sleep and  wake]</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SVM, KNN, DT, </a:t>
                      </a:r>
                      <a:r>
                        <a:rPr b="1" lang="en">
                          <a:latin typeface="Fira Sans Condensed"/>
                          <a:ea typeface="Fira Sans Condensed"/>
                          <a:cs typeface="Fira Sans Condensed"/>
                          <a:sym typeface="Fira Sans Condensed"/>
                        </a:rPr>
                        <a:t>RF</a:t>
                      </a:r>
                      <a:endParaRPr b="1">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93</a:t>
                      </a:r>
                      <a:endParaRPr>
                        <a:latin typeface="Fira Sans Condensed"/>
                        <a:ea typeface="Fira Sans Condensed"/>
                        <a:cs typeface="Fira Sans Condensed"/>
                        <a:sym typeface="Fira Sans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41" name="Google Shape;341;p31"/>
          <p:cNvSpPr txBox="1"/>
          <p:nvPr>
            <p:ph type="title"/>
          </p:nvPr>
        </p:nvSpPr>
        <p:spPr>
          <a:xfrm>
            <a:off x="239325" y="317550"/>
            <a:ext cx="80973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lt2"/>
                </a:solidFill>
                <a:latin typeface="Fira Sans Condensed"/>
                <a:ea typeface="Fira Sans Condensed"/>
                <a:cs typeface="Fira Sans Condensed"/>
                <a:sym typeface="Fira Sans Condensed"/>
              </a:rPr>
              <a:t>Literature Review</a:t>
            </a:r>
            <a:endParaRPr b="1" sz="2800">
              <a:solidFill>
                <a:schemeClr val="lt2"/>
              </a:solidFill>
              <a:latin typeface="Fira Sans Condensed"/>
              <a:ea typeface="Fira Sans Condensed"/>
              <a:cs typeface="Fira Sans Condensed"/>
              <a:sym typeface="Fira Sans Condensed"/>
            </a:endParaRPr>
          </a:p>
        </p:txBody>
      </p:sp>
      <p:sp>
        <p:nvSpPr>
          <p:cNvPr id="342" name="Google Shape;342;p31"/>
          <p:cNvSpPr txBox="1"/>
          <p:nvPr>
            <p:ph idx="12" type="sldNum"/>
          </p:nvPr>
        </p:nvSpPr>
        <p:spPr>
          <a:xfrm>
            <a:off x="8592225" y="4734950"/>
            <a:ext cx="5487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100">
                <a:solidFill>
                  <a:srgbClr val="333333"/>
                </a:solidFill>
                <a:latin typeface="Fira Sans Condensed Medium"/>
                <a:ea typeface="Fira Sans Condensed Medium"/>
                <a:cs typeface="Fira Sans Condensed Medium"/>
                <a:sym typeface="Fira Sans Condensed Medium"/>
              </a:rPr>
              <a:t>‹#›</a:t>
            </a:fld>
            <a:endParaRPr sz="1100">
              <a:solidFill>
                <a:srgbClr val="333333"/>
              </a:solidFill>
              <a:latin typeface="Fira Sans Condensed Medium"/>
              <a:ea typeface="Fira Sans Condensed Medium"/>
              <a:cs typeface="Fira Sans Condensed Medium"/>
              <a:sym typeface="Fira Sans Condense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32"/>
          <p:cNvSpPr txBox="1"/>
          <p:nvPr>
            <p:ph type="title"/>
          </p:nvPr>
        </p:nvSpPr>
        <p:spPr>
          <a:xfrm>
            <a:off x="346100" y="413150"/>
            <a:ext cx="7990500" cy="65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155">
                <a:solidFill>
                  <a:schemeClr val="lt2"/>
                </a:solidFill>
                <a:latin typeface="Fira Sans Condensed"/>
                <a:ea typeface="Fira Sans Condensed"/>
                <a:cs typeface="Fira Sans Condensed"/>
                <a:sym typeface="Fira Sans Condensed"/>
              </a:rPr>
              <a:t>Research Challenges</a:t>
            </a:r>
            <a:endParaRPr b="1" sz="3155">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2600">
              <a:solidFill>
                <a:schemeClr val="lt2"/>
              </a:solidFill>
            </a:endParaRPr>
          </a:p>
        </p:txBody>
      </p:sp>
      <p:sp>
        <p:nvSpPr>
          <p:cNvPr id="348" name="Google Shape;348;p32"/>
          <p:cNvSpPr txBox="1"/>
          <p:nvPr>
            <p:ph idx="1" type="body"/>
          </p:nvPr>
        </p:nvSpPr>
        <p:spPr>
          <a:xfrm>
            <a:off x="545475" y="1246900"/>
            <a:ext cx="7745100" cy="3129600"/>
          </a:xfrm>
          <a:prstGeom prst="rect">
            <a:avLst/>
          </a:prstGeom>
        </p:spPr>
        <p:txBody>
          <a:bodyPr anchorCtr="0" anchor="t" bIns="91425" lIns="91425" spcFirstLastPara="1" rIns="91425" wrap="square" tIns="91425">
            <a:normAutofit/>
          </a:bodyPr>
          <a:lstStyle/>
          <a:p>
            <a:pPr indent="0" lvl="0" marL="457200" rtl="0" algn="l">
              <a:spcBef>
                <a:spcPts val="1000"/>
              </a:spcBef>
              <a:spcAft>
                <a:spcPts val="0"/>
              </a:spcAft>
              <a:buNone/>
            </a:pPr>
            <a:r>
              <a:t/>
            </a:r>
            <a:endParaRPr sz="1600">
              <a:solidFill>
                <a:schemeClr val="dk1"/>
              </a:solidFill>
              <a:latin typeface="Fira Sans Condensed"/>
              <a:ea typeface="Fira Sans Condensed"/>
              <a:cs typeface="Fira Sans Condensed"/>
              <a:sym typeface="Fira Sans Condensed"/>
            </a:endParaRPr>
          </a:p>
          <a:p>
            <a:pPr indent="-330200" lvl="0" marL="457200" rtl="0" algn="l">
              <a:spcBef>
                <a:spcPts val="1200"/>
              </a:spcBef>
              <a:spcAft>
                <a:spcPts val="0"/>
              </a:spcAft>
              <a:buClr>
                <a:srgbClr val="82C7A5"/>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Misclassification among N1, N2 as gamma rhythms are identical</a:t>
            </a:r>
            <a:endParaRPr sz="1600">
              <a:solidFill>
                <a:schemeClr val="dk1"/>
              </a:solidFill>
              <a:latin typeface="Fira Sans Condensed"/>
              <a:ea typeface="Fira Sans Condensed"/>
              <a:cs typeface="Fira Sans Condensed"/>
              <a:sym typeface="Fira Sans Condensed"/>
            </a:endParaRPr>
          </a:p>
          <a:p>
            <a:pPr indent="-330200" lvl="0" marL="457200" rtl="0" algn="l">
              <a:spcBef>
                <a:spcPts val="1200"/>
              </a:spcBef>
              <a:spcAft>
                <a:spcPts val="0"/>
              </a:spcAft>
              <a:buClr>
                <a:srgbClr val="82C7A5"/>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Detecting REM stage</a:t>
            </a:r>
            <a:endParaRPr sz="1600">
              <a:solidFill>
                <a:schemeClr val="dk1"/>
              </a:solidFill>
              <a:latin typeface="Fira Sans Condensed"/>
              <a:ea typeface="Fira Sans Condensed"/>
              <a:cs typeface="Fira Sans Condensed"/>
              <a:sym typeface="Fira Sans Condensed"/>
            </a:endParaRPr>
          </a:p>
          <a:p>
            <a:pPr indent="-330200" lvl="0" marL="457200" rtl="0" algn="l">
              <a:spcBef>
                <a:spcPts val="1200"/>
              </a:spcBef>
              <a:spcAft>
                <a:spcPts val="0"/>
              </a:spcAft>
              <a:buClr>
                <a:srgbClr val="82C7A5"/>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Dataset of N1 is very low</a:t>
            </a:r>
            <a:endParaRPr sz="1600">
              <a:solidFill>
                <a:schemeClr val="dk1"/>
              </a:solidFill>
              <a:latin typeface="Fira Sans Condensed"/>
              <a:ea typeface="Fira Sans Condensed"/>
              <a:cs typeface="Fira Sans Condensed"/>
              <a:sym typeface="Fira Sans Condensed"/>
            </a:endParaRPr>
          </a:p>
          <a:p>
            <a:pPr indent="-330200" lvl="0" marL="457200" rtl="0" algn="l">
              <a:spcBef>
                <a:spcPts val="1000"/>
              </a:spcBef>
              <a:spcAft>
                <a:spcPts val="1200"/>
              </a:spcAft>
              <a:buClr>
                <a:srgbClr val="82C7A5"/>
              </a:buClr>
              <a:buSzPts val="1600"/>
              <a:buFont typeface="Fira Sans Condensed"/>
              <a:buChar char="●"/>
            </a:pPr>
            <a:r>
              <a:rPr lang="en" sz="1600">
                <a:solidFill>
                  <a:schemeClr val="dk1"/>
                </a:solidFill>
                <a:latin typeface="Fira Sans Condensed"/>
                <a:ea typeface="Fira Sans Condensed"/>
                <a:cs typeface="Fira Sans Condensed"/>
                <a:sym typeface="Fira Sans Condensed"/>
              </a:rPr>
              <a:t>Signal was not perfectly smoothed by FFT</a:t>
            </a:r>
            <a:endParaRPr sz="1600">
              <a:solidFill>
                <a:schemeClr val="dk1"/>
              </a:solidFill>
              <a:latin typeface="Fira Sans Condensed"/>
              <a:ea typeface="Fira Sans Condensed"/>
              <a:cs typeface="Fira Sans Condensed"/>
              <a:sym typeface="Fira Sans Condensed"/>
            </a:endParaRPr>
          </a:p>
        </p:txBody>
      </p:sp>
      <p:sp>
        <p:nvSpPr>
          <p:cNvPr id="349" name="Google Shape;349;p32"/>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50" name="Google Shape;350;p32"/>
          <p:cNvGrpSpPr/>
          <p:nvPr/>
        </p:nvGrpSpPr>
        <p:grpSpPr>
          <a:xfrm>
            <a:off x="0" y="5056825"/>
            <a:ext cx="9143975" cy="91512"/>
            <a:chOff x="0" y="5056825"/>
            <a:chExt cx="9143975" cy="91512"/>
          </a:xfrm>
        </p:grpSpPr>
        <p:sp>
          <p:nvSpPr>
            <p:cNvPr id="351" name="Google Shape;351;p32"/>
            <p:cNvSpPr/>
            <p:nvPr/>
          </p:nvSpPr>
          <p:spPr>
            <a:xfrm>
              <a:off x="4336175" y="5056825"/>
              <a:ext cx="4807800" cy="91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0" y="5056837"/>
              <a:ext cx="45720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3"/>
          <p:cNvSpPr txBox="1"/>
          <p:nvPr>
            <p:ph type="title"/>
          </p:nvPr>
        </p:nvSpPr>
        <p:spPr>
          <a:xfrm>
            <a:off x="399275" y="393750"/>
            <a:ext cx="79371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chemeClr val="lt2"/>
                </a:solidFill>
                <a:latin typeface="Fira Sans Condensed"/>
                <a:ea typeface="Fira Sans Condensed"/>
                <a:cs typeface="Fira Sans Condensed"/>
                <a:sym typeface="Fira Sans Condensed"/>
              </a:rPr>
              <a:t>Key Contribution</a:t>
            </a:r>
            <a:endParaRPr b="1" sz="2800">
              <a:solidFill>
                <a:schemeClr val="lt2"/>
              </a:solidFill>
              <a:latin typeface="Fira Sans Condensed"/>
              <a:ea typeface="Fira Sans Condensed"/>
              <a:cs typeface="Fira Sans Condensed"/>
              <a:sym typeface="Fira Sans Condensed"/>
            </a:endParaRPr>
          </a:p>
        </p:txBody>
      </p:sp>
      <p:sp>
        <p:nvSpPr>
          <p:cNvPr id="358" name="Google Shape;358;p33"/>
          <p:cNvSpPr txBox="1"/>
          <p:nvPr>
            <p:ph idx="1" type="body"/>
          </p:nvPr>
        </p:nvSpPr>
        <p:spPr>
          <a:xfrm>
            <a:off x="704950" y="1402875"/>
            <a:ext cx="7131600" cy="3016200"/>
          </a:xfrm>
          <a:prstGeom prst="rect">
            <a:avLst/>
          </a:prstGeom>
        </p:spPr>
        <p:txBody>
          <a:bodyPr anchorCtr="0" anchor="t" bIns="91425" lIns="91425" spcFirstLastPara="1" rIns="91425" wrap="square" tIns="91425">
            <a:normAutofit/>
          </a:bodyPr>
          <a:lstStyle/>
          <a:p>
            <a:pPr indent="-327025" lvl="0" marL="457200" rtl="0" algn="just">
              <a:lnSpc>
                <a:spcPct val="165000"/>
              </a:lnSpc>
              <a:spcBef>
                <a:spcPts val="0"/>
              </a:spcBef>
              <a:spcAft>
                <a:spcPts val="0"/>
              </a:spcAft>
              <a:buClr>
                <a:srgbClr val="82C7A5"/>
              </a:buClr>
              <a:buSzPts val="1550"/>
              <a:buFont typeface="Fira Sans Condensed"/>
              <a:buChar char="●"/>
            </a:pPr>
            <a:r>
              <a:rPr lang="en" sz="1550">
                <a:solidFill>
                  <a:schemeClr val="dk1"/>
                </a:solidFill>
                <a:latin typeface="Fira Sans Condensed"/>
                <a:ea typeface="Fira Sans Condensed"/>
                <a:cs typeface="Fira Sans Condensed"/>
                <a:sym typeface="Fira Sans Condensed"/>
              </a:rPr>
              <a:t>Large Dataset</a:t>
            </a:r>
            <a:endParaRPr sz="1550">
              <a:solidFill>
                <a:schemeClr val="dk1"/>
              </a:solidFill>
              <a:latin typeface="Fira Sans Condensed"/>
              <a:ea typeface="Fira Sans Condensed"/>
              <a:cs typeface="Fira Sans Condensed"/>
              <a:sym typeface="Fira Sans Condensed"/>
            </a:endParaRPr>
          </a:p>
          <a:p>
            <a:pPr indent="-327025" lvl="0" marL="457200" rtl="0" algn="just">
              <a:lnSpc>
                <a:spcPct val="165000"/>
              </a:lnSpc>
              <a:spcBef>
                <a:spcPts val="0"/>
              </a:spcBef>
              <a:spcAft>
                <a:spcPts val="0"/>
              </a:spcAft>
              <a:buClr>
                <a:srgbClr val="82C7A5"/>
              </a:buClr>
              <a:buSzPts val="1550"/>
              <a:buFont typeface="Fira Sans Condensed"/>
              <a:buChar char="●"/>
            </a:pPr>
            <a:r>
              <a:rPr lang="en" sz="1550">
                <a:solidFill>
                  <a:schemeClr val="dk1"/>
                </a:solidFill>
                <a:latin typeface="Fira Sans Condensed"/>
                <a:ea typeface="Fira Sans Condensed"/>
                <a:cs typeface="Fira Sans Condensed"/>
                <a:sym typeface="Fira Sans Condensed"/>
              </a:rPr>
              <a:t>3 EEG channel (C4, F4, O2)</a:t>
            </a:r>
            <a:endParaRPr sz="1550">
              <a:solidFill>
                <a:schemeClr val="dk1"/>
              </a:solidFill>
              <a:latin typeface="Fira Sans Condensed"/>
              <a:ea typeface="Fira Sans Condensed"/>
              <a:cs typeface="Fira Sans Condensed"/>
              <a:sym typeface="Fira Sans Condensed"/>
            </a:endParaRPr>
          </a:p>
          <a:p>
            <a:pPr indent="-327025" lvl="1" marL="914400" rtl="0" algn="just">
              <a:lnSpc>
                <a:spcPct val="165000"/>
              </a:lnSpc>
              <a:spcBef>
                <a:spcPts val="0"/>
              </a:spcBef>
              <a:spcAft>
                <a:spcPts val="0"/>
              </a:spcAft>
              <a:buClr>
                <a:srgbClr val="82C7A5"/>
              </a:buClr>
              <a:buSzPts val="1550"/>
              <a:buFont typeface="Fira Sans Condensed"/>
              <a:buChar char="○"/>
            </a:pPr>
            <a:r>
              <a:rPr lang="en" sz="1550">
                <a:solidFill>
                  <a:schemeClr val="dk1"/>
                </a:solidFill>
                <a:latin typeface="Fira Sans Condensed"/>
                <a:ea typeface="Fira Sans Condensed"/>
                <a:cs typeface="Fira Sans Condensed"/>
                <a:sym typeface="Fira Sans Condensed"/>
              </a:rPr>
              <a:t>O2 helps detecting REM better</a:t>
            </a:r>
            <a:endParaRPr sz="1550">
              <a:solidFill>
                <a:schemeClr val="dk1"/>
              </a:solidFill>
              <a:latin typeface="Fira Sans Condensed"/>
              <a:ea typeface="Fira Sans Condensed"/>
              <a:cs typeface="Fira Sans Condensed"/>
              <a:sym typeface="Fira Sans Condensed"/>
            </a:endParaRPr>
          </a:p>
          <a:p>
            <a:pPr indent="-327025" lvl="0" marL="457200" rtl="0" algn="just">
              <a:lnSpc>
                <a:spcPct val="165000"/>
              </a:lnSpc>
              <a:spcBef>
                <a:spcPts val="0"/>
              </a:spcBef>
              <a:spcAft>
                <a:spcPts val="0"/>
              </a:spcAft>
              <a:buClr>
                <a:srgbClr val="82C7A5"/>
              </a:buClr>
              <a:buSzPts val="1550"/>
              <a:buFont typeface="Fira Sans Condensed"/>
              <a:buChar char="●"/>
            </a:pPr>
            <a:r>
              <a:rPr lang="en" sz="1550">
                <a:solidFill>
                  <a:schemeClr val="dk1"/>
                </a:solidFill>
                <a:latin typeface="Fira Sans Condensed"/>
                <a:ea typeface="Fira Sans Condensed"/>
                <a:cs typeface="Fira Sans Condensed"/>
                <a:sym typeface="Fira Sans Condensed"/>
              </a:rPr>
              <a:t>EEG Biomarkers</a:t>
            </a:r>
            <a:endParaRPr sz="1550">
              <a:solidFill>
                <a:schemeClr val="dk1"/>
              </a:solidFill>
              <a:latin typeface="Fira Sans Condensed"/>
              <a:ea typeface="Fira Sans Condensed"/>
              <a:cs typeface="Fira Sans Condensed"/>
              <a:sym typeface="Fira Sans Condensed"/>
            </a:endParaRPr>
          </a:p>
          <a:p>
            <a:pPr indent="-327025" lvl="0" marL="457200" rtl="0" algn="just">
              <a:lnSpc>
                <a:spcPct val="165000"/>
              </a:lnSpc>
              <a:spcBef>
                <a:spcPts val="0"/>
              </a:spcBef>
              <a:spcAft>
                <a:spcPts val="0"/>
              </a:spcAft>
              <a:buClr>
                <a:srgbClr val="82C7A5"/>
              </a:buClr>
              <a:buSzPts val="1550"/>
              <a:buFont typeface="Fira Sans Condensed"/>
              <a:buChar char="●"/>
            </a:pPr>
            <a:r>
              <a:rPr lang="en" sz="1550">
                <a:solidFill>
                  <a:schemeClr val="dk1"/>
                </a:solidFill>
                <a:latin typeface="Fira Sans Condensed"/>
                <a:ea typeface="Fira Sans Condensed"/>
                <a:cs typeface="Fira Sans Condensed"/>
                <a:sym typeface="Fira Sans Condensed"/>
              </a:rPr>
              <a:t>Analysis with Machine Learning Models</a:t>
            </a:r>
            <a:endParaRPr sz="1550">
              <a:solidFill>
                <a:schemeClr val="dk1"/>
              </a:solidFill>
              <a:latin typeface="Fira Sans Condensed"/>
              <a:ea typeface="Fira Sans Condensed"/>
              <a:cs typeface="Fira Sans Condensed"/>
              <a:sym typeface="Fira Sans Condensed"/>
            </a:endParaRPr>
          </a:p>
          <a:p>
            <a:pPr indent="-327025" lvl="0" marL="457200" rtl="0" algn="just">
              <a:lnSpc>
                <a:spcPct val="165000"/>
              </a:lnSpc>
              <a:spcBef>
                <a:spcPts val="0"/>
              </a:spcBef>
              <a:spcAft>
                <a:spcPts val="0"/>
              </a:spcAft>
              <a:buClr>
                <a:srgbClr val="82C7A5"/>
              </a:buClr>
              <a:buSzPts val="1550"/>
              <a:buFont typeface="Fira Sans Condensed"/>
              <a:buChar char="●"/>
            </a:pPr>
            <a:r>
              <a:rPr lang="en" sz="1550">
                <a:solidFill>
                  <a:schemeClr val="dk1"/>
                </a:solidFill>
                <a:latin typeface="Fira Sans Condensed"/>
                <a:ea typeface="Fira Sans Condensed"/>
                <a:cs typeface="Fira Sans Condensed"/>
                <a:sym typeface="Fira Sans Condensed"/>
              </a:rPr>
              <a:t>Neural Network</a:t>
            </a:r>
            <a:endParaRPr>
              <a:latin typeface="Fira Sans Condensed"/>
              <a:ea typeface="Fira Sans Condensed"/>
              <a:cs typeface="Fira Sans Condensed"/>
              <a:sym typeface="Fira Sans Condensed"/>
            </a:endParaRPr>
          </a:p>
          <a:p>
            <a:pPr indent="0" lvl="0" marL="0" rtl="0" algn="just">
              <a:spcBef>
                <a:spcPts val="0"/>
              </a:spcBef>
              <a:spcAft>
                <a:spcPts val="1200"/>
              </a:spcAft>
              <a:buNone/>
            </a:pPr>
            <a:r>
              <a:t/>
            </a:r>
            <a:endParaRPr/>
          </a:p>
        </p:txBody>
      </p:sp>
      <p:sp>
        <p:nvSpPr>
          <p:cNvPr id="359" name="Google Shape;359;p33"/>
          <p:cNvSpPr txBox="1"/>
          <p:nvPr>
            <p:ph idx="12" type="sldNum"/>
          </p:nvPr>
        </p:nvSpPr>
        <p:spPr>
          <a:xfrm>
            <a:off x="8592225" y="4719701"/>
            <a:ext cx="548700" cy="3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0" name="Google Shape;360;p33"/>
          <p:cNvSpPr/>
          <p:nvPr/>
        </p:nvSpPr>
        <p:spPr>
          <a:xfrm>
            <a:off x="0" y="5070350"/>
            <a:ext cx="9144000" cy="73200"/>
          </a:xfrm>
          <a:prstGeom prst="rect">
            <a:avLst/>
          </a:prstGeom>
          <a:gradFill>
            <a:gsLst>
              <a:gs pos="0">
                <a:schemeClr val="lt2"/>
              </a:gs>
              <a:gs pos="100000">
                <a:srgbClr val="93C47D"/>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